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390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390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2390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39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39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153C7-5FFB-40A6-96F1-64B43EAEF7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D67DF-E79F-489F-A7E6-3E9EBA689A1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BF3C5C-B5F9-45C4-BEFA-BB4B680AD3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D0DB07-C218-4170-8021-61B7801956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14F6B6-78A6-4488-94A2-CB4375A630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7FF85-5375-47B1-9B87-1FA9427833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C095C-ECD7-425F-987C-6C0CF82573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54DF6-83EB-4A41-BB16-7F9B4AE85A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4F54FB-FF94-43D6-A17C-14907AAD9D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961A3C-C5C9-4E63-938C-8A3671914E1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76FC6-5BD2-4C06-B3BE-33619C6A99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537110-A6BD-4D3D-8031-A9ADBA55DB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7C87-78A5-4922-A8E5-7C39EA1F4A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F623EEA-829E-4FD9-A74C-6F063FB4D8D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8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228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8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4338" y="2349500"/>
            <a:ext cx="7459662" cy="1727200"/>
          </a:xfrm>
          <a:noFill/>
        </p:spPr>
        <p:txBody>
          <a:bodyPr anchor="t"/>
          <a:lstStyle/>
          <a:p>
            <a:r>
              <a:rPr lang="ru-RU" sz="3600" b="1" dirty="0"/>
              <a:t>«Михаил Ярославич Тверской–</a:t>
            </a:r>
            <a:br>
              <a:rPr lang="ru-RU" sz="3600" b="1" dirty="0"/>
            </a:br>
            <a:r>
              <a:rPr lang="ru-RU" sz="3600" b="1" dirty="0"/>
              <a:t>небесный заступник Твери»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581525"/>
            <a:ext cx="6019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87" name="Picture 19" descr="Святая Анна Кашинская провожает святого Михаила Тверского на смерть в Ор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36838"/>
            <a:ext cx="3816350" cy="2740025"/>
          </a:xfrm>
          <a:prstGeom prst="rect">
            <a:avLst/>
          </a:prstGeom>
          <a:noFill/>
        </p:spPr>
      </p:pic>
      <p:sp>
        <p:nvSpPr>
          <p:cNvPr id="135192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8218487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		Юрий Данилович поехал в Орду и начал жаловаться на Михаила Ярославича, обвиняя его даже в отравлении своей жены — сестры хана, которая умерла в Твери, находясь в плену. Михаила Ярославича потребовали в Орду. Ехать при таких обвинениях— значило ехать на верную смерть. </a:t>
            </a: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395288" y="5518150"/>
            <a:ext cx="3744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Святая Анна Кашинская провожает святого Михаила Тверского на смерть в Орду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4427538" y="2493963"/>
            <a:ext cx="4032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Бояре и дети отговаривали его. Михаил Ярославич вполне справедливо отвечал им: «Если же я не пойду и уклонюсь, мое родное княжество будет пленено, много христиан будет избито, а мне после того все же придется умереть. Лучше же мне ныне положить душу свою за многие души!»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2386013" cy="1171575"/>
          </a:xfrm>
        </p:spPr>
        <p:txBody>
          <a:bodyPr/>
          <a:lstStyle/>
          <a:p>
            <a:r>
              <a:rPr lang="ru-RU" sz="4000" b="1"/>
              <a:t>В Орде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738" y="1341438"/>
            <a:ext cx="5148262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	Неправедные судьи татарские не внимали оправданиям Михаила Ярославича и приказали наложить на князя-мученика тяжелую деревянную колоду. По ночам в эту же колоду заковывали и руки князя. Около месяца Михаила Ярославича водили вслед за ханом, охотившимся на Кавказе.</a:t>
            </a:r>
          </a:p>
        </p:txBody>
      </p:sp>
      <p:pic>
        <p:nvPicPr>
          <p:cNvPr id="142341" name="Picture 5" descr="Пономарева Отечестволюбец Михаил Тверско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3065462" cy="4751387"/>
          </a:xfrm>
          <a:prstGeom prst="rect">
            <a:avLst/>
          </a:prstGeom>
          <a:noFill/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042988" y="5876925"/>
            <a:ext cx="2663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Пономарева «Отечестволюбец Михаил Тверской»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напутстви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620713"/>
            <a:ext cx="3400425" cy="5711825"/>
          </a:xfrm>
          <a:noFill/>
          <a:ln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924300" y="6276975"/>
            <a:ext cx="540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Напутствие великого князя Михаила Тверского</a:t>
            </a:r>
            <a:br>
              <a:rPr lang="ru-RU" sz="1600" i="1"/>
            </a:br>
            <a:r>
              <a:rPr lang="ru-RU" sz="1600" i="1"/>
              <a:t>1847г. Автор: Пимен Никитич Орлов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417671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Когда князь-мученик находился за рекой Тереком, близ города Тетякова, предчувствие близкой кончины стало томить его, и он решился при помощи псалтыря предугадать судьбу свою. Псалтырь разогнулся на словах: «Сердце мое смятеся во мне, и страх смерти нападе на мя». «Растолкуйте, что значат эти слова»,— обратился он к бывшим при нем священникам. «Вполне понятны, господин, следующие за сим слова псалма,— отвечали те, уклоняясь от прямого ответа,— возверзи на Господа печаль и той тя препитает и не даст во век молвы праведнику».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3688" y="1052513"/>
            <a:ext cx="5040312" cy="5329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	</a:t>
            </a:r>
            <a:r>
              <a:rPr lang="ru-RU" sz="2200" b="1"/>
              <a:t>22 ноября 1318 года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/>
              <a:t>	</a:t>
            </a:r>
            <a:r>
              <a:rPr lang="ru-RU" sz="2200"/>
              <a:t>Множество татар-палачей ворвалось в палатку Михаила Ярославича и разогнало всех домочадцев. Михаил Ярославич стоял на молитве. Палачи схватили князя за колоду на шее и ударили о стену палатки так сильно, что пробили ее. Затем, повергши его на землю, они долго топтали его ногами. Наконец один из них вонзил большой нож в грудь князя и несколько раз повернул его. Так окончил свои страдальческие дни великий князь тверской Михаил Ярославич. </a:t>
            </a:r>
          </a:p>
        </p:txBody>
      </p:sp>
      <p:pic>
        <p:nvPicPr>
          <p:cNvPr id="146437" name="Picture 5" descr="годовицын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960812" cy="3271838"/>
          </a:xfrm>
          <a:prstGeom prst="rect">
            <a:avLst/>
          </a:prstGeom>
          <a:noFill/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00113" y="5157788"/>
            <a:ext cx="23764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Михаил Ярославич</a:t>
            </a:r>
          </a:p>
          <a:p>
            <a:pPr algn="ctr">
              <a:spcBef>
                <a:spcPct val="50000"/>
              </a:spcBef>
            </a:pPr>
            <a:r>
              <a:rPr lang="ru-RU" sz="1600" i="1"/>
              <a:t>А. Михайловский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532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Мученическая смерть Михаила Тверского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2449512" cy="595313"/>
          </a:xfrm>
        </p:spPr>
        <p:txBody>
          <a:bodyPr/>
          <a:lstStyle/>
          <a:p>
            <a:r>
              <a:rPr lang="ru-RU" sz="3600" b="1"/>
              <a:t>Чудеса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908050"/>
            <a:ext cx="6480176" cy="63373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Многие ночью видели удивительное чудо: два светлых облака всю ночь стояли над телом блаженного, расходясь и снова сходясь вместе, и сияя, как солнце. Наутро же говорили: "Свят князь этот убиенный и неповинен. Ибо облака эти являют покровительство Ангельское над ним".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Тело блаженного послали в Маджары со своими боярами. И там услышали купцы, знавшие его, и хотели прикрыть тело его плащаницами и достойно поставить в церкви. Приставленные же бояре поставили его в хлеву под стражей. Но и тут прославил его Господь. Многие всю ночь видели огненный столп, сияющий от земли до неба.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Оттуда повезли его к Бездежу, и, когда приблизились, из города многие видели около саней святого множество народа, идущего со свечами по воздуху. И опять, привезя в город, не поставили в церкви, а во дворах стерегли его. И вот один из стерегущих ночью лежал на санях с телом святого, и невидимо некая сила отбросила его с саней далеко от святого. Он же с великою боязнью едва встал и был еле жив. </a:t>
            </a:r>
          </a:p>
        </p:txBody>
      </p:sp>
      <p:pic>
        <p:nvPicPr>
          <p:cNvPr id="148484" name="Picture 4" descr="Мощи Михаила Тверского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2771775" cy="3816350"/>
          </a:xfrm>
          <a:prstGeom prst="rect">
            <a:avLst/>
          </a:prstGeom>
          <a:noFill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516688" y="522922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«Огненный столп»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859338" cy="568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Лишь 6 сентября 1319 года состоялись похороны Михаила Ярославича. Когда открыли раку, увидели, что хотя и прошел почти год со дня гибели князя, но тлен не коснулся его лица и тела. Лик князя, усохший и потемневший, выглядел так, будто умер князь совсем недавно. Напоминал он те темные осунувшиеся страдающие лица, что кое-где в церкви со стен смотрели на людей. Это было так странно и страшно, что проходившие мимо раки шептали: «Как живой лежит»,— иные: «Как святой...»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Тело его положили по правой стороне Спасо-Преображенского собора, первой каменной церкви Твери, заложенной еще матерью Михаила и им самим в 1285 году.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</a:t>
            </a:r>
          </a:p>
        </p:txBody>
      </p:sp>
      <p:pic>
        <p:nvPicPr>
          <p:cNvPr id="149508" name="Picture 4" descr="ико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287713" cy="4113213"/>
          </a:xfrm>
          <a:prstGeom prst="rect">
            <a:avLst/>
          </a:prstGeom>
          <a:noFill/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6011863" y="4797425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Икона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076825" y="5157788"/>
            <a:ext cx="3671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 1549 году состоялась официальная канонизация святого.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4967287" cy="720725"/>
          </a:xfrm>
        </p:spPr>
        <p:txBody>
          <a:bodyPr/>
          <a:lstStyle/>
          <a:p>
            <a:r>
              <a:rPr lang="ru-RU" sz="4000"/>
              <a:t>Тверь и Будённовск</a:t>
            </a:r>
            <a:br>
              <a:rPr lang="ru-RU" sz="4000"/>
            </a:br>
            <a:endParaRPr lang="ru-RU" sz="4000"/>
          </a:p>
        </p:txBody>
      </p:sp>
      <p:pic>
        <p:nvPicPr>
          <p:cNvPr id="150532" name="Picture 4" descr="икона богоро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2474912" cy="3024187"/>
          </a:xfrm>
          <a:prstGeom prst="rect">
            <a:avLst/>
          </a:prstGeom>
          <a:noFill/>
        </p:spPr>
      </p:pic>
      <p:pic>
        <p:nvPicPr>
          <p:cNvPr id="150533" name="Picture 5" descr="больниц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700213"/>
            <a:ext cx="4275137" cy="3651250"/>
          </a:xfrm>
          <a:prstGeom prst="rect">
            <a:avLst/>
          </a:prstGeom>
          <a:noFill/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500563" y="5516563"/>
            <a:ext cx="360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Буденновск, территория больницы, часовня Михаила Архангела и Памятный камень в память всех погибших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30241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i="1"/>
              <a:t>Свято-Крестовская икона</a:t>
            </a:r>
          </a:p>
          <a:p>
            <a:pPr algn="ctr"/>
            <a:r>
              <a:rPr lang="ru-RU" sz="1600" i="1"/>
              <a:t>Божией Матери, Буденновск,</a:t>
            </a:r>
          </a:p>
          <a:p>
            <a:pPr algn="ctr"/>
            <a:r>
              <a:rPr lang="ru-RU" sz="1600" i="1"/>
              <a:t>храм Казанской Божией Матери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619250" y="981075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стали городами-побратимами 5 декабря 2002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4897437" cy="4779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Михаил Ярославич Тверской</a:t>
            </a:r>
            <a:r>
              <a:rPr lang="ru-RU" sz="2000"/>
              <a:t> занимает одно из самых почетных мест среди героев русской истории. </a:t>
            </a:r>
          </a:p>
          <a:p>
            <a:pPr>
              <a:lnSpc>
                <a:spcPct val="80000"/>
              </a:lnSpc>
            </a:pPr>
            <a:r>
              <a:rPr lang="ru-RU" sz="2000" b="1"/>
              <a:t>Михаил Ярославич Тверской</a:t>
            </a:r>
            <a:r>
              <a:rPr lang="ru-RU" sz="2000"/>
              <a:t> первым стал объединять Русь, и потому первым был назван «Великим князем всея Руси»!</a:t>
            </a:r>
          </a:p>
          <a:p>
            <a:pPr>
              <a:lnSpc>
                <a:spcPct val="80000"/>
              </a:lnSpc>
            </a:pPr>
            <a:r>
              <a:rPr lang="ru-RU" sz="2000" b="1"/>
              <a:t>Михаил Ярославич Тверской</a:t>
            </a:r>
            <a:r>
              <a:rPr lang="ru-RU" sz="2000"/>
              <a:t> первым вышел на открытое военное столкновение с ордынской конницей и разгромил её.</a:t>
            </a:r>
          </a:p>
          <a:p>
            <a:pPr>
              <a:lnSpc>
                <a:spcPct val="80000"/>
              </a:lnSpc>
            </a:pPr>
            <a:r>
              <a:rPr lang="ru-RU" sz="2000" b="1"/>
              <a:t>Михаил Ярославич Тверской</a:t>
            </a:r>
            <a:r>
              <a:rPr lang="ru-RU" sz="2000"/>
              <a:t> — первое лицо государства добровольно поехал на суд и казнь в Орду и положил жизнь свою ради спасения жизней своих подданных, ради спасения своей Земли.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219700" y="5300663"/>
            <a:ext cx="3527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Поклонный крест</a:t>
            </a:r>
            <a:br>
              <a:rPr lang="ru-RU" sz="1600" i="1"/>
            </a:br>
            <a:r>
              <a:rPr lang="ru-RU" sz="1600" i="1"/>
              <a:t> Михаилу Тверскому. </a:t>
            </a:r>
            <a:br>
              <a:rPr lang="ru-RU" sz="1600" i="1"/>
            </a:br>
            <a:r>
              <a:rPr lang="ru-RU" sz="1600" i="1"/>
              <a:t>Скульптор Е. Антонов.</a:t>
            </a:r>
            <a:br>
              <a:rPr lang="ru-RU" sz="1600" i="1"/>
            </a:br>
            <a:r>
              <a:rPr lang="ru-RU" sz="1600" i="1"/>
              <a:t>Тверь, Городской сад</a:t>
            </a:r>
          </a:p>
        </p:txBody>
      </p:sp>
      <p:pic>
        <p:nvPicPr>
          <p:cNvPr id="151557" name="Picture 5" descr="памятник горса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589337" cy="412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200900" cy="720725"/>
          </a:xfrm>
        </p:spPr>
        <p:txBody>
          <a:bodyPr/>
          <a:lstStyle/>
          <a:p>
            <a:pPr algn="ctr"/>
            <a:r>
              <a:rPr lang="ru-RU" sz="4000"/>
              <a:t>Михаил Ярославич Тверской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0913" y="2349500"/>
            <a:ext cx="5653087" cy="13668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/>
              <a:t>«И задумал положить душу свою </a:t>
            </a:r>
            <a:br>
              <a:rPr lang="ru-RU" sz="2400" i="1"/>
            </a:br>
            <a:r>
              <a:rPr lang="ru-RU" sz="2400" i="1"/>
              <a:t>за своё</a:t>
            </a:r>
            <a:r>
              <a:rPr lang="ru-RU"/>
              <a:t> </a:t>
            </a:r>
            <a:r>
              <a:rPr lang="ru-RU" sz="2400" i="1"/>
              <a:t>Отечество»</a:t>
            </a:r>
          </a:p>
          <a:p>
            <a:pPr algn="r">
              <a:buFont typeface="Wingdings" pitchFamily="2" charset="2"/>
              <a:buNone/>
            </a:pPr>
            <a:r>
              <a:rPr lang="ru-RU" sz="1400" i="1"/>
              <a:t>Житие Михаила Тверского</a:t>
            </a:r>
          </a:p>
          <a:p>
            <a:pPr algn="r">
              <a:buFont typeface="Wingdings" pitchFamily="2" charset="2"/>
              <a:buNone/>
            </a:pPr>
            <a:endParaRPr lang="ru-RU" sz="2800" i="1"/>
          </a:p>
        </p:txBody>
      </p:sp>
      <p:pic>
        <p:nvPicPr>
          <p:cNvPr id="124932" name="Picture 4" descr="MIHA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3813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Святой князь Михаил Ярославич Тверской и княгиня Ксения Тверская, 17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998912" cy="5257800"/>
          </a:xfrm>
          <a:prstGeom prst="rect">
            <a:avLst/>
          </a:prstGeom>
          <a:noFill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79388" y="5734050"/>
            <a:ext cx="46085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Святой князь Михаил Ярославич Тверской и княгиня Ксения Тверская, 17 век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643438" y="1268413"/>
            <a:ext cx="43561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Михаил Тверской родился зимой 1272г. </a:t>
            </a:r>
          </a:p>
          <a:p>
            <a:pPr>
              <a:spcBef>
                <a:spcPct val="50000"/>
              </a:spcBef>
            </a:pPr>
            <a:r>
              <a:rPr lang="ru-RU" sz="2400"/>
              <a:t>Отец — великий князь Ярослав Ярославич </a:t>
            </a:r>
            <a:br>
              <a:rPr lang="ru-RU" sz="2400"/>
            </a:br>
            <a:r>
              <a:rPr lang="ru-RU" sz="2400"/>
              <a:t>(брат Александра Невского),</a:t>
            </a:r>
            <a:br>
              <a:rPr lang="ru-RU" sz="2400"/>
            </a:br>
            <a:r>
              <a:rPr lang="ru-RU" sz="2400"/>
              <a:t>мать — Ксения Юрьевна.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734050"/>
            <a:ext cx="4402138" cy="727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i="1"/>
              <a:t>Правительница княгиня</a:t>
            </a:r>
            <a:endParaRPr lang="ru-RU" sz="1800"/>
          </a:p>
        </p:txBody>
      </p:sp>
      <p:pic>
        <p:nvPicPr>
          <p:cNvPr id="147461" name="Picture 5" descr="d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25538"/>
            <a:ext cx="4359275" cy="4464050"/>
          </a:xfrm>
          <a:prstGeom prst="rect">
            <a:avLst/>
          </a:prstGeom>
          <a:noFill/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44640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После смерти мужа на плечи тридцатилетней княгини ложится ответственность не только за отрока Михаила, но и за столь же молодое и еще не вполне обустроенное Тверское княжество. Ксения Юрьевна с помощью тверского владыки Симеона прекрасно справилась с обеими задачами: она воспитала достойнейшего сына и к моменту его совершеннолетия вручила ему власть над одним из сильнейших княжеств Северо-Восточной Руси. Древние летописцы величали тверскую княгиню премудрой, блаженной и преподобной. 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Княгиня Ксения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собор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060575"/>
            <a:ext cx="4427537" cy="2828925"/>
          </a:xfrm>
          <a:noFill/>
          <a:ln/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68313" y="501332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Спасо-Преображенский собор</a:t>
            </a:r>
            <a:br>
              <a:rPr lang="ru-RU" i="1"/>
            </a:br>
            <a:r>
              <a:rPr lang="ru-RU" i="1"/>
              <a:t>г. Тверь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111750" y="2060575"/>
            <a:ext cx="403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Первыми важными начинаниями его княжения были закладка Спасо-Преображенского собора(1285) и начало собственного летописания. 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827088" y="620713"/>
            <a:ext cx="7129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 1285 году, в 14-летнем возрасте, Михаил становится тверским князем.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Михаил Ярославич —</a:t>
            </a:r>
            <a:br>
              <a:rPr lang="ru-RU" sz="3200" b="1"/>
            </a:br>
            <a:r>
              <a:rPr lang="ru-RU" sz="3200" b="1"/>
              <a:t>	Великий князь всея Руси</a:t>
            </a:r>
            <a:r>
              <a:rPr lang="ru-RU"/>
              <a:t> 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5724525" cy="45354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27 июля 1304 года умирает великий князь владимирский Андрей Александрович. Как старейший в роде великое княжение должен был наследовать Михаил Ярославич. "Сие право, - пишет Карамзин, - казалось вообще неоспоримым, и бояре... спешили в Тверь поздравить Михаила государем владимирским".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Но неожиданно о своих правах заявил его племянник Юрий Данилович Московский. "Дядя и племянник поехали судиться к хану... Чрез несколько месяцев Михаил превозмог соперника, и приехал с ханскою грамотою во Владимир, где митрополит возвел его на престол великого княжения". </a:t>
            </a:r>
          </a:p>
        </p:txBody>
      </p:sp>
      <p:pic>
        <p:nvPicPr>
          <p:cNvPr id="129032" name="Picture 8" descr="Так выглядел ярлык на великое княжение, который ханы Золотой Орды выдавали русским князья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32588" y="1412875"/>
            <a:ext cx="1225550" cy="3600450"/>
          </a:xfrm>
          <a:noFill/>
          <a:ln/>
        </p:spPr>
      </p:pic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940425" y="5229225"/>
            <a:ext cx="3097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/>
              <a:t>Так выглядел ярлык на великое княжение, который ханы Золотой Орды выдавали русским князьям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686800" cy="1371600"/>
          </a:xfrm>
        </p:spPr>
        <p:txBody>
          <a:bodyPr/>
          <a:lstStyle/>
          <a:p>
            <a:r>
              <a:rPr lang="ru-RU" sz="4000" b="1"/>
              <a:t>Противостояние Твери и Москвы</a:t>
            </a:r>
            <a:r>
              <a:rPr lang="ru-RU" sz="400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341438"/>
            <a:ext cx="9145588" cy="511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Юрий (Георгий) Московский тем не менее не смирился. Михаил Тверской попробовал привести племянника в повиновение. Он дважды приступал к Москве, однако ж без успеха; кровопролитный бой под ее стенами усилил только взаимную их злобу, бедственную для обоих.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Некоторое время, с 1308 по 1310 год, Михаил Ярославич правил относительно спокойно.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В 1310 году на Переяславском соборе разбирался конфликт между митрополитом Петром и тверским епископом Андреем, послуживший тому, что в дальнейшем митрополит Петр занимал сторону не Твери, а Москвы.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Юрий Данилович продолжал всюду искать союзников против Твери и нашел их в Новгороде. Еще в 1307 году новгородцы жаловались великому князю на его наместников Федора и Бориса. Между Новгородом и Тверью постоянно шли споры о пограничных землях.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	В 1312 году, после новых длительных споров, Михаил Ярославич ходил на Новгород ратью - занял Торжок и блокировал подвоз хлеба на север, в результате чего новгородцы запросили мира, и мир был заключен.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5975350" cy="2305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	</a:t>
            </a:r>
            <a:r>
              <a:rPr lang="ru-RU" sz="1600"/>
              <a:t>В 1313 году в Орде умер хан Тохта. К власти пришел новый хан - Узбек, который, как сказано в Житии, "начал не щадить рода христианского". Михаилу Тверскому пришлось ехать в Орду, в течение почти двух лет жить там и добиваться подтверждения своего права на великое княжение.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		В 1314 году новгородцы призывают Юрия Московского к себе в князья.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		В 1315 году Юрий, по вызову хана, едет в Орду, взяв с собою богатые дары.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</p:txBody>
      </p:sp>
      <p:pic>
        <p:nvPicPr>
          <p:cNvPr id="132101" name="Picture 5" descr="междуусобиц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7336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50825" y="3068638"/>
            <a:ext cx="82819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            В конце декабря 1315 года Михаил Тверской вернулся на Русь с большим войском, в котором наряду с русскими дружинами были и татары, и направился к непокорному Новгороду. Новгородцы заранее вооружились и ждали великого князя у Торжка. Сражение произошло 10 февраля 1316 года. Побежденные новгородцы были сурово наказаны. В результате переговоров они уступили почти всем требованиям Михаила Тверского, в том числе обязались заплатить ему 12000 гривен серебра.</a:t>
            </a:r>
          </a:p>
          <a:p>
            <a:r>
              <a:rPr lang="ru-RU" sz="1600"/>
              <a:t>            "Между тем, - пишет Карамзин, - Георгий(Юрий) жил в Орде, три года кланялся, дарил и приобрел наконец столь великую милость, что юный Узбек, дав ему старейшинство между князьями русскими, женил его на своей любимой сестре".</a:t>
            </a:r>
          </a:p>
          <a:p>
            <a:r>
              <a:rPr lang="ru-RU" sz="1600"/>
              <a:t>             Хитростью и подкупом незаконно получив, наконец, великое княжение, Юрий Московский осенью 1317 года вернулся на Русь в сопровождении татарского отряда во главе с воеводой Кавгадыем.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516688" y="2708275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/>
              <a:t>Междоусобица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algn="ctr"/>
            <a:r>
              <a:rPr lang="ru-RU" sz="3600" b="1"/>
              <a:t>Бортеневская битва</a:t>
            </a:r>
            <a:br>
              <a:rPr lang="ru-RU" sz="3600" b="1"/>
            </a:br>
            <a:r>
              <a:rPr lang="ru-RU" sz="3200" b="1"/>
              <a:t>22 декабря 1317г.</a:t>
            </a:r>
            <a:r>
              <a:rPr lang="ru-RU"/>
              <a:t> </a:t>
            </a:r>
          </a:p>
        </p:txBody>
      </p:sp>
      <p:pic>
        <p:nvPicPr>
          <p:cNvPr id="139269" name="Picture 5" descr="орт бит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7874000" cy="3770313"/>
          </a:xfrm>
          <a:noFill/>
          <a:ln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051050" y="5516563"/>
            <a:ext cx="5183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i="1"/>
              <a:t>Бортеневская битва.</a:t>
            </a:r>
          </a:p>
          <a:p>
            <a:pPr algn="ctr"/>
            <a:r>
              <a:rPr lang="ru-RU" sz="1600" i="1"/>
              <a:t>Художник Н.И. Белов.</a:t>
            </a:r>
          </a:p>
          <a:p>
            <a:pPr algn="ctr"/>
            <a:r>
              <a:rPr lang="ru-RU" sz="1600" i="1"/>
              <a:t>Тверь, музей боевой славы им. Лизы Чайкиной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854</TotalTime>
  <Words>653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Pixel</vt:lpstr>
      <vt:lpstr>«Михаил Ярославич Тверской– небесный заступник Твери»</vt:lpstr>
      <vt:lpstr>Михаил Ярославич Тверской </vt:lpstr>
      <vt:lpstr>Презентация PowerPoint</vt:lpstr>
      <vt:lpstr>Презентация PowerPoint</vt:lpstr>
      <vt:lpstr>Презентация PowerPoint</vt:lpstr>
      <vt:lpstr>Михаил Ярославич —  Великий князь всея Руси </vt:lpstr>
      <vt:lpstr>Противостояние Твери и Москвы </vt:lpstr>
      <vt:lpstr>Презентация PowerPoint</vt:lpstr>
      <vt:lpstr>Бортеневская битва 22 декабря 1317г. </vt:lpstr>
      <vt:lpstr>Презентация PowerPoint</vt:lpstr>
      <vt:lpstr>В Орде</vt:lpstr>
      <vt:lpstr>Презентация PowerPoint</vt:lpstr>
      <vt:lpstr> </vt:lpstr>
      <vt:lpstr>Чудеса</vt:lpstr>
      <vt:lpstr>Презентация PowerPoint</vt:lpstr>
      <vt:lpstr>Тверь и Будённовск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Тверской</dc:title>
  <dc:creator>КИСКИС</dc:creator>
  <cp:lastModifiedBy>Сергей</cp:lastModifiedBy>
  <cp:revision>15</cp:revision>
  <dcterms:created xsi:type="dcterms:W3CDTF">2008-01-12T14:47:15Z</dcterms:created>
  <dcterms:modified xsi:type="dcterms:W3CDTF">2011-01-30T16:26:55Z</dcterms:modified>
</cp:coreProperties>
</file>