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6" r:id="rId12"/>
    <p:sldId id="264" r:id="rId13"/>
    <p:sldId id="265" r:id="rId14"/>
    <p:sldId id="261" r:id="rId15"/>
    <p:sldId id="262" r:id="rId16"/>
    <p:sldId id="26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0A8451B-255C-4FAE-A102-010FDF187F23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89E593-806C-465E-B97D-E5A7A2B2F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47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5CD7E-0003-46A4-9F6C-DD170DB63C9E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711FD-6463-4C14-8C67-68B54C245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72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368A1-DB2C-495B-AE90-47FAA258748E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A0338-2DFA-42E8-BA2E-A59845723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82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E5A74-8B71-4BBB-8119-6723320A2382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D69F-B726-42D2-AB54-C65FFFF28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97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544811-0AAC-41E2-A558-8CE09DD4ABD2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DF70F3-6ED9-43CE-9059-4EE663FAA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0906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330B6A-80F0-418C-84B5-BD3BE88B1E1B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33FF7E-A336-4ABC-BA7E-168A5207B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521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8E6C4E-72A6-48A6-A8DD-DF2908A2C664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5BE50C-0FF1-4A41-8720-58D009A8A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947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802EA0-0E79-4AEB-9F43-B8B7A0E87F14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976DAC-7B65-4B38-8F26-7F3F24A5E4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589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62B8B-A2C7-4C66-828A-9AB088B4041B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C011A-97ED-419C-B071-1A1695E74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44844D-9E9E-4ECA-9EE2-0C12D649F38C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EEC5F2-2AEF-404C-8D8B-272CD94AC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154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0200E87-EC17-478C-B795-446945DAE8C1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A99EB8B-5B8E-48F6-AFB7-060193379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339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8B18D1E-0C0D-41A2-A87B-C18EF8D3748A}" type="datetimeFigureOut">
              <a:rPr lang="ru-RU"/>
              <a:pPr>
                <a:defRPr/>
              </a:pPr>
              <a:t>07.04.2012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B496F7-72B1-4797-9E14-ACB5FBA80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22" r:id="rId5"/>
    <p:sldLayoutId id="2147483723" r:id="rId6"/>
    <p:sldLayoutId id="2147483716" r:id="rId7"/>
    <p:sldLayoutId id="2147483724" r:id="rId8"/>
    <p:sldLayoutId id="2147483725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" Type="http://schemas.openxmlformats.org/officeDocument/2006/relationships/image" Target="../media/image3.gif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6;&#1072;&#1073;&#1086;&#1095;&#1080;&#1081;%20&#1089;&#1090;&#1086;&#1083;\&#1086;&#1076;&#1077;&#1078;&#1076;&#1072;\mein-hut-der-hat-drei-ecken.mp3" TargetMode="Externa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>
                <a:latin typeface="Algerian" pitchFamily="82" charset="0"/>
              </a:rPr>
              <a:t>Die Kleidung</a:t>
            </a:r>
            <a:endParaRPr lang="ru-RU" dirty="0"/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460500"/>
          </a:xfrm>
        </p:spPr>
        <p:txBody>
          <a:bodyPr/>
          <a:lstStyle/>
          <a:p>
            <a:pPr marR="0"/>
            <a:r>
              <a:rPr lang="ru-RU" smtClean="0"/>
              <a:t>Потемкина Н.Г.</a:t>
            </a:r>
          </a:p>
          <a:p>
            <a:pPr marR="0"/>
            <a:r>
              <a:rPr lang="ru-RU" smtClean="0"/>
              <a:t>МОУ СОШ №40г.Тверь</a:t>
            </a:r>
          </a:p>
          <a:p>
            <a:pPr marR="0"/>
            <a:r>
              <a:rPr lang="ru-RU" sz="1400" i="1" smtClean="0"/>
              <a:t>Данная презентация предназначена для 8 класса общеобразовательных учреждений по учебнику «Немецкий язык» И.Л Бим.</a:t>
            </a:r>
          </a:p>
          <a:p>
            <a:pPr marR="0"/>
            <a:endParaRPr lang="ru-RU" smtClean="0"/>
          </a:p>
          <a:p>
            <a:pPr marR="0" eaLnBrk="1" hangingPunct="1"/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260350"/>
          <a:ext cx="8569325" cy="63992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57"/>
                <a:gridCol w="2232344"/>
                <a:gridCol w="2016311"/>
                <a:gridCol w="1944300"/>
                <a:gridCol w="2016313"/>
              </a:tblGrid>
              <a:tr h="792183">
                <a:tc gridSpan="5"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Какое</a:t>
                      </a:r>
                      <a:r>
                        <a:rPr lang="ru-RU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слово лишнее?</a:t>
                      </a:r>
                      <a:endParaRPr lang="ru-RU" sz="4000" b="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Hemd,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T-Shirt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Stiefel,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Schuhe,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Socken,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Kostüm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4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Sportanzug,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Pullover,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das T-Shirt 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5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Sportschuh,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Hausschuh,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Kinderschuh,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6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Mantel,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Schal,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Hut,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Tuch,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42988" y="620713"/>
            <a:ext cx="72009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sz="4800" i="1">
                <a:solidFill>
                  <a:srgbClr val="FFFF00"/>
                </a:solidFill>
              </a:rPr>
              <a:t>Wir packen den Koffer ein!</a:t>
            </a:r>
            <a:endParaRPr lang="ru-RU" sz="4800" i="1">
              <a:solidFill>
                <a:srgbClr val="FFFF00"/>
              </a:solidFill>
            </a:endParaRPr>
          </a:p>
        </p:txBody>
      </p:sp>
      <p:pic>
        <p:nvPicPr>
          <p:cNvPr id="3" name="Рисунок 2" descr="AG00058_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900000">
            <a:off x="3795861" y="5523944"/>
            <a:ext cx="1276350" cy="847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Картинка 17 из 640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1412776"/>
            <a:ext cx="1944216" cy="2664296"/>
          </a:xfrm>
          <a:prstGeom prst="roundRect">
            <a:avLst/>
          </a:prstGeom>
          <a:noFill/>
        </p:spPr>
      </p:pic>
      <p:pic>
        <p:nvPicPr>
          <p:cNvPr id="1028" name="Picture 4" descr="Картинка 7 из 576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1556792"/>
            <a:ext cx="2297832" cy="2297832"/>
          </a:xfrm>
          <a:prstGeom prst="roundRect">
            <a:avLst/>
          </a:prstGeom>
          <a:noFill/>
        </p:spPr>
      </p:pic>
      <p:pic>
        <p:nvPicPr>
          <p:cNvPr id="1030" name="Picture 6" descr="Картинка 5 из 1046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2204864"/>
            <a:ext cx="2053487" cy="1800200"/>
          </a:xfrm>
          <a:prstGeom prst="roundRect">
            <a:avLst/>
          </a:prstGeom>
          <a:noFill/>
        </p:spPr>
      </p:pic>
      <p:pic>
        <p:nvPicPr>
          <p:cNvPr id="1032" name="Picture 8" descr="Картинка 12 из 64000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1844824"/>
            <a:ext cx="1734244" cy="2973710"/>
          </a:xfrm>
          <a:prstGeom prst="roundRect">
            <a:avLst/>
          </a:prstGeom>
          <a:noFill/>
        </p:spPr>
      </p:pic>
      <p:pic>
        <p:nvPicPr>
          <p:cNvPr id="1034" name="Picture 10" descr="Картинка 4 из 64000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1700808"/>
            <a:ext cx="2088232" cy="3116764"/>
          </a:xfrm>
          <a:prstGeom prst="roundRect">
            <a:avLst/>
          </a:prstGeom>
          <a:noFill/>
        </p:spPr>
      </p:pic>
      <p:pic>
        <p:nvPicPr>
          <p:cNvPr id="1036" name="Picture 12" descr="Картинка 22 из 62819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2126432"/>
            <a:ext cx="2160240" cy="2880320"/>
          </a:xfrm>
          <a:prstGeom prst="roundRect">
            <a:avLst/>
          </a:prstGeom>
          <a:noFill/>
        </p:spPr>
      </p:pic>
      <p:pic>
        <p:nvPicPr>
          <p:cNvPr id="1038" name="Picture 14" descr="Картинка 41 из 64000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1772816"/>
            <a:ext cx="1915272" cy="3377952"/>
          </a:xfrm>
          <a:prstGeom prst="roundRect">
            <a:avLst/>
          </a:prstGeom>
          <a:noFill/>
        </p:spPr>
      </p:pic>
      <p:pic>
        <p:nvPicPr>
          <p:cNvPr id="1040" name="Picture 16" descr="Картинка 17 из 64000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2204864"/>
            <a:ext cx="2153816" cy="1728192"/>
          </a:xfrm>
          <a:prstGeom prst="roundRect">
            <a:avLst/>
          </a:prstGeom>
          <a:noFill/>
        </p:spPr>
      </p:pic>
      <p:pic>
        <p:nvPicPr>
          <p:cNvPr id="1042" name="Picture 18" descr="Картинка 12 из 64000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1916832"/>
            <a:ext cx="1944216" cy="1808573"/>
          </a:xfrm>
          <a:prstGeom prst="roundRect">
            <a:avLst/>
          </a:prstGeom>
          <a:noFill/>
        </p:spPr>
      </p:pic>
      <p:pic>
        <p:nvPicPr>
          <p:cNvPr id="1044" name="Picture 20" descr="Картинка 7 из 64000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2181650"/>
            <a:ext cx="2448272" cy="2537069"/>
          </a:xfrm>
          <a:prstGeom prst="roundRect">
            <a:avLst/>
          </a:prstGeom>
          <a:noFill/>
        </p:spPr>
      </p:pic>
      <p:pic>
        <p:nvPicPr>
          <p:cNvPr id="1046" name="Picture 22" descr="Картинка 13 из 64000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1484784"/>
            <a:ext cx="1805791" cy="2729880"/>
          </a:xfrm>
          <a:prstGeom prst="roundRect">
            <a:avLst/>
          </a:prstGeom>
          <a:noFill/>
        </p:spPr>
      </p:pic>
      <p:pic>
        <p:nvPicPr>
          <p:cNvPr id="1048" name="Picture 24" descr="Картинка 31 из 64000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1840" y="2060848"/>
            <a:ext cx="1713135" cy="2585864"/>
          </a:xfrm>
          <a:prstGeom prst="roundRect">
            <a:avLst/>
          </a:prstGeom>
          <a:noFill/>
        </p:spPr>
      </p:pic>
      <p:pic>
        <p:nvPicPr>
          <p:cNvPr id="1050" name="Picture 26" descr="Картинка 6 из 41739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1772816"/>
            <a:ext cx="2520280" cy="3384376"/>
          </a:xfrm>
          <a:prstGeom prst="roundRect">
            <a:avLst/>
          </a:prstGeom>
          <a:noFill/>
        </p:spPr>
      </p:pic>
      <p:pic>
        <p:nvPicPr>
          <p:cNvPr id="1052" name="Picture 28" descr="Картинка 22 из 18530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0630" y="1988840"/>
            <a:ext cx="2201844" cy="2304256"/>
          </a:xfrm>
          <a:prstGeom prst="roundRect">
            <a:avLst/>
          </a:prstGeom>
          <a:noFill/>
        </p:spPr>
      </p:pic>
      <p:pic>
        <p:nvPicPr>
          <p:cNvPr id="1054" name="Picture 30" descr="Картинка 28 из 286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1772816"/>
            <a:ext cx="2585864" cy="2585864"/>
          </a:xfrm>
          <a:prstGeom prst="roundRect">
            <a:avLst/>
          </a:prstGeom>
          <a:noFill/>
        </p:spPr>
      </p:pic>
      <p:pic>
        <p:nvPicPr>
          <p:cNvPr id="1056" name="Picture 32" descr="Картинка 22 из 64000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1840" y="1628800"/>
            <a:ext cx="2581063" cy="2419747"/>
          </a:xfrm>
          <a:prstGeom prst="roundRect">
            <a:avLst/>
          </a:prstGeom>
          <a:noFill/>
        </p:spPr>
      </p:pic>
      <p:pic>
        <p:nvPicPr>
          <p:cNvPr id="1058" name="Picture 34" descr="Картинка 13 из 13935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1916832"/>
            <a:ext cx="1771455" cy="2369840"/>
          </a:xfrm>
          <a:prstGeom prst="roundRect">
            <a:avLst/>
          </a:prstGeom>
          <a:noFill/>
        </p:spPr>
      </p:pic>
      <p:pic>
        <p:nvPicPr>
          <p:cNvPr id="1060" name="Picture 36" descr="Картинка 19 из 23353"/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8" y="1916832"/>
            <a:ext cx="3810000" cy="2376264"/>
          </a:xfrm>
          <a:prstGeom prst="round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decel="100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decel="100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decel="100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decel="100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decel="1000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decel="1000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" decel="1000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decel="100000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" decel="100000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" decel="100000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" decel="100000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" decel="100000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" decel="100000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1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" decel="100000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" decel="100000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" decel="100000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10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" decel="100000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0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" decel="1000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eaLnBrk="1" fontAlgn="auto" hangingPunct="1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Ich trage			1. wir tragen</a:t>
            </a:r>
          </a:p>
          <a:p>
            <a:pPr marL="624078" indent="-514350" eaLnBrk="1" fontAlgn="auto" hangingPunct="1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Du tr</a:t>
            </a:r>
            <a:r>
              <a:rPr lang="de-DE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gst			2. ihr tragt</a:t>
            </a:r>
          </a:p>
          <a:p>
            <a:pPr marL="624078" indent="-514350" eaLnBrk="1" fontAlgn="auto" hangingPunct="1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Er, sie, es tr</a:t>
            </a:r>
            <a:r>
              <a:rPr lang="de-DE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gt		3. sie tragen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Das Verb „tragen “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 eaLnBrk="1" hangingPunct="1">
              <a:buFont typeface="Wingdings 3" pitchFamily="18" charset="2"/>
              <a:buNone/>
            </a:pPr>
            <a:r>
              <a:rPr lang="de-DE" sz="3200" smtClean="0">
                <a:latin typeface="Times New Roman" pitchFamily="18" charset="0"/>
                <a:cs typeface="Times New Roman" pitchFamily="18" charset="0"/>
              </a:rPr>
              <a:t>1. ich ziehe mich </a:t>
            </a:r>
            <a:r>
              <a:rPr lang="de-DE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de-DE" sz="3200" smtClean="0">
                <a:latin typeface="Times New Roman" pitchFamily="18" charset="0"/>
                <a:cs typeface="Times New Roman" pitchFamily="18" charset="0"/>
              </a:rPr>
              <a:t>		1. wir ziehen uns </a:t>
            </a:r>
            <a:r>
              <a:rPr lang="de-DE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  <a:p>
            <a:pPr marL="623888" indent="-514350" eaLnBrk="1" hangingPunct="1">
              <a:buFont typeface="Wingdings 3" pitchFamily="18" charset="2"/>
              <a:buNone/>
            </a:pPr>
            <a:r>
              <a:rPr lang="de-DE" sz="3200" smtClean="0">
                <a:latin typeface="Times New Roman" pitchFamily="18" charset="0"/>
                <a:cs typeface="Times New Roman" pitchFamily="18" charset="0"/>
              </a:rPr>
              <a:t>2. du ziehst dich </a:t>
            </a:r>
            <a:r>
              <a:rPr lang="de-DE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de-DE" sz="3200" smtClean="0">
                <a:latin typeface="Times New Roman" pitchFamily="18" charset="0"/>
                <a:cs typeface="Times New Roman" pitchFamily="18" charset="0"/>
              </a:rPr>
              <a:t>		2. ihr zieht euch </a:t>
            </a:r>
            <a:r>
              <a:rPr lang="de-DE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  <a:p>
            <a:pPr marL="623888" indent="-514350" eaLnBrk="1" hangingPunct="1">
              <a:buFont typeface="Wingdings 3" pitchFamily="18" charset="2"/>
              <a:buNone/>
            </a:pPr>
            <a:r>
              <a:rPr lang="de-DE" sz="3200" smtClean="0">
                <a:latin typeface="Times New Roman" pitchFamily="18" charset="0"/>
                <a:cs typeface="Times New Roman" pitchFamily="18" charset="0"/>
              </a:rPr>
              <a:t>3. er					3. sie ziehen sich </a:t>
            </a:r>
            <a:r>
              <a:rPr lang="de-DE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  <a:p>
            <a:pPr marL="623888" indent="-514350" eaLnBrk="1" hangingPunct="1">
              <a:buFont typeface="Wingdings 3" pitchFamily="18" charset="2"/>
              <a:buNone/>
            </a:pPr>
            <a:r>
              <a:rPr lang="de-DE" sz="3200" smtClean="0">
                <a:latin typeface="Times New Roman" pitchFamily="18" charset="0"/>
                <a:cs typeface="Times New Roman" pitchFamily="18" charset="0"/>
              </a:rPr>
              <a:t>	sie zieht sich </a:t>
            </a:r>
            <a:r>
              <a:rPr lang="de-DE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  <a:p>
            <a:pPr marL="623888" indent="-514350" eaLnBrk="1" hangingPunct="1">
              <a:buFont typeface="Wingdings 3" pitchFamily="18" charset="2"/>
              <a:buNone/>
            </a:pPr>
            <a:r>
              <a:rPr lang="de-DE" sz="3200" smtClean="0">
                <a:latin typeface="Times New Roman" pitchFamily="18" charset="0"/>
                <a:cs typeface="Times New Roman" pitchFamily="18" charset="0"/>
              </a:rPr>
              <a:t>	es</a:t>
            </a:r>
            <a:endParaRPr 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Das Verb „sich </a:t>
            </a:r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de-DE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ziehen“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Картинка 1 из 90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5" y="1428750"/>
            <a:ext cx="3571875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481138"/>
            <a:ext cx="8329613" cy="4525962"/>
          </a:xfrm>
        </p:spPr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Guten Tag!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Sie wünschen?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Ich möchte…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Welche Größe?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Probieren Sie bitte diese an!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… sitzt nicht schlecht.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… steht ihnen. Und ist preiswert.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Was kostet …?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Gut, ich nehme …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Bitte, zahlen Sie an der Kasse!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de-DE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4000" dirty="0" smtClean="0">
                <a:solidFill>
                  <a:srgbClr val="FF0000"/>
                </a:solidFill>
              </a:rPr>
              <a:t>Ergänzt die Aussagen!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4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4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7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8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8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9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04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1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Картинка 30 из 640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6375" y="3068638"/>
            <a:ext cx="194310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1"/>
          <p:cNvSpPr txBox="1">
            <a:spLocks noChangeArrowheads="1"/>
          </p:cNvSpPr>
          <p:nvPr/>
        </p:nvSpPr>
        <p:spPr bwMode="auto">
          <a:xfrm>
            <a:off x="2051050" y="333375"/>
            <a:ext cx="576103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3600">
                <a:solidFill>
                  <a:srgbClr val="FF0000"/>
                </a:solidFill>
                <a:latin typeface="Lucida Sans Unicode" pitchFamily="34" charset="0"/>
              </a:rPr>
              <a:t>Wir gehen einkaufen! Stellt einen Dialog zusammen!</a:t>
            </a:r>
            <a:endParaRPr lang="ru-RU" sz="3600">
              <a:solidFill>
                <a:srgbClr val="FF0000"/>
              </a:solidFill>
              <a:latin typeface="Lucida Sans Unicode" pitchFamily="34" charset="0"/>
            </a:endParaRPr>
          </a:p>
        </p:txBody>
      </p:sp>
      <p:pic>
        <p:nvPicPr>
          <p:cNvPr id="23556" name="Picture 2" descr="Картинка 17 из 640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735137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6" descr="Картинка 43 из 6400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7900" y="3068638"/>
            <a:ext cx="2333625" cy="352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12" descr="Картинка 1 из 3480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63" y="2286000"/>
            <a:ext cx="1871662" cy="337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14" descr="Картинка 4 из 315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025" y="1412875"/>
            <a:ext cx="2020888" cy="34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Картинка 8 из 37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4438" y="2781300"/>
            <a:ext cx="5076825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79613" y="260350"/>
            <a:ext cx="6121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3600">
                <a:solidFill>
                  <a:srgbClr val="0070C0"/>
                </a:solidFill>
                <a:latin typeface="Lucida Sans Unicode" pitchFamily="34" charset="0"/>
              </a:rPr>
              <a:t>Mein Hut, der hat drei Ecken, </a:t>
            </a:r>
          </a:p>
          <a:p>
            <a:pPr eaLnBrk="1" hangingPunct="1"/>
            <a:r>
              <a:rPr lang="de-DE" sz="3600">
                <a:solidFill>
                  <a:srgbClr val="0070C0"/>
                </a:solidFill>
                <a:latin typeface="Lucida Sans Unicode" pitchFamily="34" charset="0"/>
              </a:rPr>
              <a:t>drei Ecken hat mein Hut. </a:t>
            </a:r>
          </a:p>
          <a:p>
            <a:pPr eaLnBrk="1" hangingPunct="1"/>
            <a:r>
              <a:rPr lang="de-DE" sz="3600">
                <a:solidFill>
                  <a:srgbClr val="0070C0"/>
                </a:solidFill>
                <a:latin typeface="Lucida Sans Unicode" pitchFamily="34" charset="0"/>
              </a:rPr>
              <a:t>Und hätt ´er nicht drei Ecken, </a:t>
            </a:r>
          </a:p>
          <a:p>
            <a:pPr eaLnBrk="1" hangingPunct="1"/>
            <a:r>
              <a:rPr lang="de-DE" sz="3600">
                <a:solidFill>
                  <a:srgbClr val="0070C0"/>
                </a:solidFill>
                <a:latin typeface="Lucida Sans Unicode" pitchFamily="34" charset="0"/>
              </a:rPr>
              <a:t>so wär es nicht mein Hut.  </a:t>
            </a:r>
            <a:endParaRPr lang="ru-RU" sz="3600">
              <a:solidFill>
                <a:srgbClr val="0070C0"/>
              </a:solidFill>
              <a:latin typeface="Lucida Sans Unicode" pitchFamily="34" charset="0"/>
            </a:endParaRPr>
          </a:p>
        </p:txBody>
      </p:sp>
      <p:pic>
        <p:nvPicPr>
          <p:cNvPr id="5" name="mein-hut-der-hat-drei-ecke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82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4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0" dur="2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2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2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4" dur="2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2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2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8" dur="2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FF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2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FF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2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2" dur="2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2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2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7" showWhenStopped="0">
                <p:cTn id="4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260000">
            <a:off x="1330130" y="1131747"/>
            <a:ext cx="136447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Dmeh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-720000">
            <a:off x="3545563" y="670132"/>
            <a:ext cx="123623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Dielk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60232" y="2132856"/>
            <a:ext cx="18002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Kcor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040000">
            <a:off x="6516216" y="548680"/>
            <a:ext cx="139070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54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+mn-lt"/>
              </a:rPr>
              <a:t>Tuh</a:t>
            </a:r>
            <a:endParaRPr lang="ru-RU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1484784"/>
            <a:ext cx="195438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Letnam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-2160000">
            <a:off x="951901" y="2638775"/>
            <a:ext cx="144142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Huhcs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80000">
            <a:off x="2859698" y="2531515"/>
            <a:ext cx="149271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Guzan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-420000">
            <a:off x="4932040" y="2780928"/>
            <a:ext cx="169790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Esulb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240000">
            <a:off x="6993402" y="3501008"/>
            <a:ext cx="1268296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Esoh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03648" y="4293096"/>
            <a:ext cx="1877437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Eztüm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-1860000">
            <a:off x="2482588" y="5311791"/>
            <a:ext cx="133882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Ekcaj</a:t>
            </a:r>
            <a:endParaRPr lang="ru-R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80000">
            <a:off x="6660232" y="4941168"/>
            <a:ext cx="156324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Lefeits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60032" y="4293096"/>
            <a:ext cx="164660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cap="all" dirty="0" err="1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Snaej</a:t>
            </a:r>
            <a:endParaRPr lang="ru-RU" sz="36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71600" y="1844824"/>
            <a:ext cx="12554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Hemd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75856" y="1340768"/>
            <a:ext cx="12618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Kleid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620688"/>
            <a:ext cx="9925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+mn-lt"/>
              </a:rPr>
              <a:t>Hut</a:t>
            </a:r>
            <a:endParaRPr lang="ru-RU" sz="36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+mn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88024" y="2060848"/>
            <a:ext cx="18261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Mantel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948264" y="2636912"/>
            <a:ext cx="12105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Rock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96393" y="3501008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Schuh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856634" y="3140968"/>
            <a:ext cx="14670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Anzug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04048" y="3501008"/>
            <a:ext cx="16979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Bluse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092280" y="4149080"/>
            <a:ext cx="1159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Hose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5650" y="5013325"/>
            <a:ext cx="1878013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Mütze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504196" y="5805264"/>
            <a:ext cx="13131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Jacke</a:t>
            </a:r>
            <a:endParaRPr lang="ru-R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16017" y="4941168"/>
            <a:ext cx="1646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Jeans</a:t>
            </a:r>
            <a:endParaRPr lang="ru-RU" sz="36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351489" y="5517232"/>
            <a:ext cx="14606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Stiefel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260350"/>
          <a:ext cx="8569325" cy="63992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57"/>
                <a:gridCol w="2232344"/>
                <a:gridCol w="2016311"/>
                <a:gridCol w="1944300"/>
                <a:gridCol w="2016313"/>
              </a:tblGrid>
              <a:tr h="792183">
                <a:tc gridSpan="5"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Какое</a:t>
                      </a:r>
                      <a:r>
                        <a:rPr lang="ru-RU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слово лишнее?</a:t>
                      </a:r>
                      <a:endParaRPr lang="ru-RU" sz="4000" b="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Hemd,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Shorts,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T-Shirt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Stiefel,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Schuhe,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Socken,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Hose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Kostüm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4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Sportanzug,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Pullover,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das T-Shirt 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5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Sportschuh,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Hausschuh,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Kinderschuh,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Handschuh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6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Mantel,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Schal,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Badehose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7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Gürtel,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Hut,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Tuch,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260350"/>
          <a:ext cx="8569325" cy="63992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57"/>
                <a:gridCol w="2232344"/>
                <a:gridCol w="2016311"/>
                <a:gridCol w="1944300"/>
                <a:gridCol w="2016313"/>
              </a:tblGrid>
              <a:tr h="792183">
                <a:tc gridSpan="5"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Какое</a:t>
                      </a:r>
                      <a:r>
                        <a:rPr lang="ru-RU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слово лишнее?</a:t>
                      </a:r>
                      <a:endParaRPr lang="ru-RU" sz="4000" b="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Hemd,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T-Shirt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Stiefel,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Schuhe,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Socken,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Hose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Kostüm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4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Sportanzug,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Pullover,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das T-Shirt 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5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Sportschuh,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Hausschuh,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Kinderschuh,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Handschuh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6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Mantel,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Schal,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Badehose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7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Gürtel,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Hut,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Tuch,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260350"/>
          <a:ext cx="8569325" cy="63992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57"/>
                <a:gridCol w="2232344"/>
                <a:gridCol w="2016311"/>
                <a:gridCol w="1944300"/>
                <a:gridCol w="2016313"/>
              </a:tblGrid>
              <a:tr h="792183">
                <a:tc gridSpan="5"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Какое</a:t>
                      </a:r>
                      <a:r>
                        <a:rPr lang="ru-RU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слово лишнее?</a:t>
                      </a:r>
                      <a:endParaRPr lang="ru-RU" sz="4000" b="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Hemd,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T-Shirt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Stiefel,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Schuhe,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Socken,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Kostüm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4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Sportanzug,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Pullover,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das T-Shirt 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5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Sportschuh,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Hausschuh,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Kinderschuh,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Handschuh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6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Mantel,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Schal,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Badehose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7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Gürtel,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Hut,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Tuch,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260350"/>
          <a:ext cx="8569325" cy="63992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57"/>
                <a:gridCol w="2232344"/>
                <a:gridCol w="2016311"/>
                <a:gridCol w="1944300"/>
                <a:gridCol w="2016313"/>
              </a:tblGrid>
              <a:tr h="792183">
                <a:tc gridSpan="5"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Какое</a:t>
                      </a:r>
                      <a:r>
                        <a:rPr lang="ru-RU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слово лишнее?</a:t>
                      </a:r>
                      <a:endParaRPr lang="ru-RU" sz="4000" b="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Hemd,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T-Shirt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Stiefel,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Schuhe,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Socken,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Kostüm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4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Sportanzug,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Pullover,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das T-Shirt 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5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Sportschuh,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Hausschuh,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Kinderschuh,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Handschuh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6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Mantel,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Schal,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Badehose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7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Gürtel,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Hut,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Tuch,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260350"/>
          <a:ext cx="8569325" cy="63992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57"/>
                <a:gridCol w="2232344"/>
                <a:gridCol w="2016311"/>
                <a:gridCol w="1944300"/>
                <a:gridCol w="2016313"/>
              </a:tblGrid>
              <a:tr h="792183">
                <a:tc gridSpan="5"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Какое</a:t>
                      </a:r>
                      <a:r>
                        <a:rPr lang="ru-RU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слово лишнее?</a:t>
                      </a:r>
                      <a:endParaRPr lang="ru-RU" sz="4000" b="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Hemd,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T-Shirt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Stiefel,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Schuhe,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Socken,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Kostüm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4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Sportanzug,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Pullover,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das T-Shirt 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5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Sportschuh,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Hausschuh,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Kinderschuh,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Handschuh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6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Mantel,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Schal,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Badehose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7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Gürtel,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Hut,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Tuch,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260350"/>
          <a:ext cx="8569325" cy="63992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57"/>
                <a:gridCol w="2232344"/>
                <a:gridCol w="2016311"/>
                <a:gridCol w="1944300"/>
                <a:gridCol w="2016313"/>
              </a:tblGrid>
              <a:tr h="792183">
                <a:tc gridSpan="5"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Какое</a:t>
                      </a:r>
                      <a:r>
                        <a:rPr lang="ru-RU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слово лишнее?</a:t>
                      </a:r>
                      <a:endParaRPr lang="ru-RU" sz="4000" b="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Hemd,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T-Shirt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Stiefel,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Schuhe,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Socken,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Kostüm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4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Sportanzug,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Pullover,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das T-Shirt 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5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Sportschuh,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Hausschuh,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Kinderschuh,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6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Mantel,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Schal,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Badehose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7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Gürtel,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Hut,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Tuch,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260350"/>
          <a:ext cx="8569325" cy="63992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57"/>
                <a:gridCol w="2232344"/>
                <a:gridCol w="2016311"/>
                <a:gridCol w="1944300"/>
                <a:gridCol w="2016313"/>
              </a:tblGrid>
              <a:tr h="792183">
                <a:tc gridSpan="5"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Какое</a:t>
                      </a:r>
                      <a:r>
                        <a:rPr lang="ru-RU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слово лишнее?</a:t>
                      </a:r>
                      <a:endParaRPr lang="ru-RU" sz="4000" b="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Hemd,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T-Shirt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2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Stiefel,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Schuhe,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Socken,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3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Kleid,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die Bluse,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das Kostüm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4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Sportanzug,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der Pullover,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das T-Shirt 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823058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5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Sportschuh,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Hausschuh,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Kinderschuh,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6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Mantel,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Schal,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  <a:tr h="792183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7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Gürtel,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Hut,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Tuch,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Mütze</a:t>
                      </a:r>
                      <a:endParaRPr lang="ru-RU" sz="2400" dirty="0"/>
                    </a:p>
                  </a:txBody>
                  <a:tcPr marL="91444" marR="91444" marT="45725" marB="45725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</TotalTime>
  <Words>709</Words>
  <Application>Microsoft Office PowerPoint</Application>
  <PresentationFormat>Экран (4:3)</PresentationFormat>
  <Paragraphs>319</Paragraphs>
  <Slides>16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Wingdings</vt:lpstr>
      <vt:lpstr>Открытая</vt:lpstr>
      <vt:lpstr>Die Kleidung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Das Verb „tragen “</vt:lpstr>
      <vt:lpstr>Das Verb „sich anziehen“</vt:lpstr>
      <vt:lpstr>Ergänzt die Aussagen!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Kleidung</dc:title>
  <dc:creator>uset</dc:creator>
  <cp:lastModifiedBy>Сергей</cp:lastModifiedBy>
  <cp:revision>7</cp:revision>
  <dcterms:created xsi:type="dcterms:W3CDTF">2012-01-22T17:07:24Z</dcterms:created>
  <dcterms:modified xsi:type="dcterms:W3CDTF">2012-04-07T11:21:49Z</dcterms:modified>
</cp:coreProperties>
</file>