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</p:sldMasterIdLst>
  <p:notesMasterIdLst>
    <p:notesMasterId r:id="rId50"/>
  </p:notesMasterIdLst>
  <p:sldIdLst>
    <p:sldId id="287" r:id="rId20"/>
    <p:sldId id="294" r:id="rId21"/>
    <p:sldId id="288" r:id="rId22"/>
    <p:sldId id="291" r:id="rId23"/>
    <p:sldId id="290" r:id="rId24"/>
    <p:sldId id="259" r:id="rId25"/>
    <p:sldId id="262" r:id="rId26"/>
    <p:sldId id="264" r:id="rId27"/>
    <p:sldId id="268" r:id="rId28"/>
    <p:sldId id="292" r:id="rId29"/>
    <p:sldId id="260" r:id="rId30"/>
    <p:sldId id="270" r:id="rId31"/>
    <p:sldId id="271" r:id="rId32"/>
    <p:sldId id="272" r:id="rId33"/>
    <p:sldId id="273" r:id="rId34"/>
    <p:sldId id="266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65" r:id="rId48"/>
    <p:sldId id="29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9FA2C-2CDB-445A-A3B7-6E6842417F2C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34A50-4BF2-4FBC-846B-1CF4E5D56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352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CB0A95-A7A9-4EA1-A77F-EB040F37CB9E}" type="slidenum">
              <a:rPr lang="en-GB" sz="1200">
                <a:solidFill>
                  <a:prstClr val="black"/>
                </a:solidFill>
              </a:rPr>
              <a:pPr eaLnBrk="1" hangingPunct="1"/>
              <a:t>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091E76-8091-4F6F-AFC1-0DDB25CBAA66}" type="slidenum">
              <a:rPr lang="en-GB" sz="1200">
                <a:solidFill>
                  <a:prstClr val="black"/>
                </a:solidFill>
              </a:rPr>
              <a:pPr eaLnBrk="1" hangingPunct="1"/>
              <a:t>20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4D2F58-3BD1-4B62-AF40-5FAD523A89A9}" type="slidenum">
              <a:rPr lang="en-GB" sz="1200">
                <a:solidFill>
                  <a:prstClr val="black"/>
                </a:solidFill>
              </a:rPr>
              <a:pPr eaLnBrk="1" hangingPunct="1"/>
              <a:t>21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508EE0-607E-4FC2-BF1B-9F116B5AF44C}" type="slidenum">
              <a:rPr lang="en-GB" sz="1200">
                <a:solidFill>
                  <a:prstClr val="black"/>
                </a:solidFill>
              </a:rPr>
              <a:pPr eaLnBrk="1" hangingPunct="1"/>
              <a:t>22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4E67A8-FA9A-46D0-9D91-1EF4B034656D}" type="slidenum">
              <a:rPr lang="en-GB" sz="1200">
                <a:solidFill>
                  <a:prstClr val="black"/>
                </a:solidFill>
              </a:rPr>
              <a:pPr eaLnBrk="1" hangingPunct="1"/>
              <a:t>24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FF9816-4E6A-465C-AC2F-7D331F1958AF}" type="slidenum">
              <a:rPr lang="en-GB" sz="1200">
                <a:solidFill>
                  <a:prstClr val="black"/>
                </a:solidFill>
              </a:rPr>
              <a:pPr eaLnBrk="1" hangingPunct="1"/>
              <a:t>25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901A6A-2E0B-45E0-995E-774F2B98E68D}" type="slidenum">
              <a:rPr lang="en-GB" sz="1200">
                <a:solidFill>
                  <a:prstClr val="black"/>
                </a:solidFill>
              </a:rPr>
              <a:pPr eaLnBrk="1" hangingPunct="1"/>
              <a:t>27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673089-1582-492E-9A54-18AAE8B8A039}" type="slidenum">
              <a:rPr lang="en-GB" sz="1200">
                <a:solidFill>
                  <a:prstClr val="black"/>
                </a:solidFill>
              </a:rPr>
              <a:pPr eaLnBrk="1" hangingPunct="1"/>
              <a:t>28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15A4EB-C0FB-4922-BE88-6186F60495DC}" type="slidenum">
              <a:rPr lang="en-GB" sz="1200">
                <a:solidFill>
                  <a:prstClr val="black"/>
                </a:solidFill>
              </a:rPr>
              <a:pPr eaLnBrk="1" hangingPunct="1"/>
              <a:t>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A6627D-0705-428C-9CD5-460F5DABAA4B}" type="slidenum">
              <a:rPr lang="en-GB" sz="1200">
                <a:solidFill>
                  <a:prstClr val="black"/>
                </a:solidFill>
              </a:rPr>
              <a:pPr eaLnBrk="1" hangingPunct="1"/>
              <a:t>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3C072A-43DB-4733-B360-30BB842C542E}" type="slidenum">
              <a:rPr lang="en-GB" sz="1200">
                <a:solidFill>
                  <a:prstClr val="black"/>
                </a:solidFill>
              </a:rPr>
              <a:pPr eaLnBrk="1" hangingPunct="1"/>
              <a:t>12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4FD5CD-5B6A-493C-9205-7CA84D0B760E}" type="slidenum">
              <a:rPr lang="en-GB" sz="1200">
                <a:solidFill>
                  <a:prstClr val="black"/>
                </a:solidFill>
              </a:rPr>
              <a:pPr eaLnBrk="1" hangingPunct="1"/>
              <a:t>13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AAA39-FCA9-431A-BF80-3DC4F6F829E0}" type="slidenum">
              <a:rPr lang="en-GB" sz="1200">
                <a:solidFill>
                  <a:prstClr val="black"/>
                </a:solidFill>
              </a:rPr>
              <a:pPr eaLnBrk="1" hangingPunct="1"/>
              <a:t>15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1817C5-AA7E-48E5-A10C-D0B5E8081EF5}" type="slidenum">
              <a:rPr lang="en-GB" sz="1200">
                <a:solidFill>
                  <a:prstClr val="black"/>
                </a:solidFill>
              </a:rPr>
              <a:pPr eaLnBrk="1" hangingPunct="1"/>
              <a:t>17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0DD808-FE94-4E45-A338-0A2F303C4100}" type="slidenum">
              <a:rPr lang="en-GB" sz="1200">
                <a:solidFill>
                  <a:prstClr val="black"/>
                </a:solidFill>
              </a:rPr>
              <a:pPr eaLnBrk="1" hangingPunct="1"/>
              <a:t>18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422C80-97EA-4C90-A2CD-DC94877A5FEF}" type="slidenum">
              <a:rPr lang="en-GB" sz="1200">
                <a:solidFill>
                  <a:prstClr val="black"/>
                </a:solidFill>
              </a:rPr>
              <a:pPr eaLnBrk="1" hangingPunct="1"/>
              <a:t>19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19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9440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8639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071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9627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9825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18895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5446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156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1742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3582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85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9827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1023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1767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3168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664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5340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1837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773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197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0060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78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0118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4939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30613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1013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4377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4619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17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3044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4617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4904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66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2830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7392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7434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37724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152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0756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6124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6059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0182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4797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05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7122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4372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400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7112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6947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9404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8428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3897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1400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0490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1584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521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5671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5917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7841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4128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8050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0162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8794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2538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2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4639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5748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5364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741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61836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4107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7917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5786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8943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6958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1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7594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8846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993670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838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08578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6153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7697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19222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382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1430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0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754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5001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4234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2741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1257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4926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3533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94403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0046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5500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54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2313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8934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870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9452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6498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2744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2527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6725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3589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4939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33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091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4943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9680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4005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7994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2600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72646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6440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8667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16224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35367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84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7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126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635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467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04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36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658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587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98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70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321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960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217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534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303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947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050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151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330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07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119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60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08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086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547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917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427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038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439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513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31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454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509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200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841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2527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617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36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973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588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240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05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884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521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254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3726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035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88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6111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4079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176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433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26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2031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078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697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149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359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369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3344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1266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508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5777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57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018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7132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1715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4072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0628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925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4394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492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4372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6289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A40D-5BF0-43DF-9296-A514EAF1AA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45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9269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192E-1806-4D03-B11A-A47FB3914D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8189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4E9C-657F-4C2F-BC34-60548BE62D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4541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607E-E8AF-4F0D-8354-CB72EC1A68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1468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BD59-1A7D-40FD-839F-2F7B646F4F1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7421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0312-A500-47DA-ADC1-EE8E2E24C4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0463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F518E-8E37-4C99-BA2B-C104C64D5F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3175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0D54E-4DDD-4E72-9693-83D3F9B4696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347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582-CD39-4D33-9713-F09FD22DFB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3954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ED7B-C8F0-4E42-BE20-BB5E88002D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580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97AD-5770-47B8-BE31-5B68351B24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20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0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5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81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2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37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75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37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27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71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31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58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94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8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9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2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4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26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D7D0E-1CC0-487A-B9AC-870CE7A1474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75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5.xml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6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7663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51720" y="958413"/>
            <a:ext cx="58496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/>
              <a:t>Внеклассное </a:t>
            </a:r>
          </a:p>
          <a:p>
            <a:r>
              <a:rPr lang="ru-RU" sz="7200" dirty="0" smtClean="0"/>
              <a:t>мероприятие </a:t>
            </a:r>
          </a:p>
          <a:p>
            <a:r>
              <a:rPr lang="ru-RU" sz="7200" dirty="0" smtClean="0"/>
              <a:t>по математике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4758013" y="4725144"/>
            <a:ext cx="3202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 и провели:</a:t>
            </a:r>
          </a:p>
          <a:p>
            <a:r>
              <a:rPr lang="ru-RU" dirty="0" smtClean="0"/>
              <a:t>Крылова Н.В. и Головина Н.О.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7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sz="4000" dirty="0" smtClean="0"/>
              <a:t>Знаешь ли ты о ком речь?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72400" cy="4114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a typeface="Times New Roman"/>
              </a:rPr>
              <a:t>- Математику  сначала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a typeface="Times New Roman"/>
              </a:rPr>
              <a:t>По </a:t>
            </a:r>
            <a:r>
              <a:rPr lang="ru-RU" sz="2400" dirty="0">
                <a:ea typeface="Times New Roman"/>
              </a:rPr>
              <a:t>обоям изучала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И влюбилась в ту науку.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Только вот какая штука.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Ведь в России в это время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Не пускали в вузы женщин.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Чтоб в математике достичь вершин,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Пришлось уехать девушке в Берлин,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И стать для этого фальшивою невестою,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ea typeface="Times New Roman"/>
              </a:rPr>
              <a:t>Такой мы знаем Софью……. </a:t>
            </a:r>
            <a:endParaRPr lang="ru-RU" sz="2400" dirty="0" smtClean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dirty="0" smtClean="0">
                <a:ea typeface="Times New Roman"/>
              </a:rPr>
              <a:t> </a:t>
            </a:r>
            <a:r>
              <a:rPr lang="ru-RU" sz="2400" b="1" dirty="0">
                <a:ea typeface="Times New Roman"/>
              </a:rPr>
              <a:t>(Ковалевскую).</a:t>
            </a:r>
            <a:endParaRPr lang="ru-RU" sz="2400" dirty="0"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33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Фото Крыловой Н.В\IMG_3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95"/>
            <a:ext cx="4283968" cy="293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Фото Крыловой Н.В\IMG_3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6" y="3532581"/>
            <a:ext cx="4373724" cy="3280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Фото Крыловой Н.В\IMG_3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275"/>
            <a:ext cx="4343465" cy="3257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Фото Крыловой Н.В\IMG_3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6" y="1224"/>
            <a:ext cx="4373724" cy="299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37" y="2908944"/>
            <a:ext cx="901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Соревнование между сборными командами 6; 8 и 9 классов началось…</a:t>
            </a:r>
          </a:p>
          <a:p>
            <a:r>
              <a:rPr lang="ru-RU" dirty="0"/>
              <a:t> </a:t>
            </a:r>
            <a:r>
              <a:rPr lang="ru-RU" dirty="0" smtClean="0"/>
              <a:t>Сначала вопросы показались легкими. Каждый хотел ответить на заданный вопрос…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2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Второй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8198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0063"/>
            <a:ext cx="47863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7517991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  <a:latin typeface="Arial" charset="0"/>
              </a:rPr>
              <a:t>Логическая страничка</a:t>
            </a:r>
            <a:endParaRPr lang="en-US" sz="7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9222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0703768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Ребусы </a:t>
            </a:r>
          </a:p>
        </p:txBody>
      </p:sp>
      <p:pic>
        <p:nvPicPr>
          <p:cNvPr id="137219" name="Picture 3" descr="Рисунок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4743450" cy="2009775"/>
          </a:xfrm>
          <a:noFill/>
          <a:ln w="76200">
            <a:solidFill>
              <a:srgbClr val="808000"/>
            </a:solidFill>
            <a:miter lim="800000"/>
            <a:headEnd/>
            <a:tailEnd/>
          </a:ln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5508625" y="2420938"/>
            <a:ext cx="2305050" cy="7397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>Задача</a:t>
            </a:r>
          </a:p>
        </p:txBody>
      </p:sp>
      <p:pic>
        <p:nvPicPr>
          <p:cNvPr id="137221" name="Picture 5" descr="snap0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4749800" cy="2028825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2" name="WordArt 6"/>
          <p:cNvSpPr>
            <a:spLocks noChangeArrowheads="1" noChangeShapeType="1" noTextEdit="1"/>
          </p:cNvSpPr>
          <p:nvPr/>
        </p:nvSpPr>
        <p:spPr bwMode="auto">
          <a:xfrm>
            <a:off x="5580063" y="4005263"/>
            <a:ext cx="2449512" cy="9366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/>
              </a:rPr>
              <a:t>Диаметр</a:t>
            </a:r>
          </a:p>
        </p:txBody>
      </p:sp>
      <p:pic>
        <p:nvPicPr>
          <p:cNvPr id="137223" name="Picture 7" descr="2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38">
            <a:off x="7451725" y="4911725"/>
            <a:ext cx="1457325" cy="1946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19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  <p:bldP spid="1372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971550" y="333375"/>
            <a:ext cx="6929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FFC000"/>
                </a:solidFill>
                <a:latin typeface="Arial" charset="0"/>
              </a:rPr>
              <a:t>Вставь пропущенное число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1187450" y="2060575"/>
          <a:ext cx="3097213" cy="2968626"/>
        </p:xfrm>
        <a:graphic>
          <a:graphicData uri="http://schemas.openxmlformats.org/drawingml/2006/table">
            <a:tbl>
              <a:tblPr/>
              <a:tblGrid>
                <a:gridCol w="1033463"/>
                <a:gridCol w="1030287"/>
                <a:gridCol w="1033463"/>
              </a:tblGrid>
              <a:tr h="158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85" name="Group 45"/>
          <p:cNvGraphicFramePr>
            <a:graphicFrameLocks noGrp="1"/>
          </p:cNvGraphicFramePr>
          <p:nvPr/>
        </p:nvGraphicFramePr>
        <p:xfrm>
          <a:off x="5076825" y="2060575"/>
          <a:ext cx="3382963" cy="2895601"/>
        </p:xfrm>
        <a:graphic>
          <a:graphicData uri="http://schemas.openxmlformats.org/drawingml/2006/table">
            <a:tbl>
              <a:tblPr/>
              <a:tblGrid>
                <a:gridCol w="1128713"/>
                <a:gridCol w="1125537"/>
                <a:gridCol w="1128713"/>
              </a:tblGrid>
              <a:tr h="154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2" name="AutoShape 62"/>
          <p:cNvSpPr>
            <a:spLocks noChangeArrowheads="1"/>
          </p:cNvSpPr>
          <p:nvPr/>
        </p:nvSpPr>
        <p:spPr bwMode="auto">
          <a:xfrm>
            <a:off x="1979613" y="3573463"/>
            <a:ext cx="1368425" cy="1223962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571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0303" name="AutoShape 63"/>
          <p:cNvSpPr>
            <a:spLocks noChangeArrowheads="1"/>
          </p:cNvSpPr>
          <p:nvPr/>
        </p:nvSpPr>
        <p:spPr bwMode="auto">
          <a:xfrm>
            <a:off x="6084888" y="3573463"/>
            <a:ext cx="1370012" cy="1223962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571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048309"/>
      </p:ext>
    </p:extLst>
  </p:cSld>
  <p:clrMapOvr>
    <a:masterClrMapping/>
  </p:clrMapOvr>
  <p:transition>
    <p:sndAc>
      <p:stSnd>
        <p:snd r:embed="rId3" name="Tar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2" grpId="0" animBg="1"/>
      <p:bldP spid="103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864096"/>
          </a:xfrm>
        </p:spPr>
        <p:txBody>
          <a:bodyPr/>
          <a:lstStyle/>
          <a:p>
            <a:r>
              <a:rPr lang="ru-RU" sz="2400" dirty="0" smtClean="0"/>
              <a:t>Вопросы стали сложнее, и многие задумались…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Фото Крыловой Н.В\IMG_3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16766"/>
            <a:ext cx="4155926" cy="5541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Фото Крыловой Н.В\IMG_3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1326221"/>
            <a:ext cx="4137924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54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Третий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16390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6370399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  <a:latin typeface="Arial" charset="0"/>
              </a:rPr>
              <a:t>Вопрос - ответ </a:t>
            </a:r>
            <a:endParaRPr lang="en-US" sz="7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17414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05476403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33400" y="4652963"/>
            <a:ext cx="8153400" cy="909637"/>
          </a:xfrm>
          <a:prstGeom prst="hexagon">
            <a:avLst>
              <a:gd name="adj" fmla="val 284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Найти целое число, которое в девять раз больше его единиц?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baseline="10000" smtClean="0">
                <a:solidFill>
                  <a:srgbClr val="FF9900"/>
                </a:solidFill>
                <a:latin typeface="Arial" charset="0"/>
              </a:rPr>
              <a:t>1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45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baseline="10000" smtClean="0">
                <a:solidFill>
                  <a:srgbClr val="FF9900"/>
                </a:solidFill>
                <a:latin typeface="Arial" charset="0"/>
              </a:rPr>
              <a:t>2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54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baseline="10000" smtClean="0">
                <a:solidFill>
                  <a:srgbClr val="FF9900"/>
                </a:solidFill>
                <a:latin typeface="Arial" charset="0"/>
              </a:rPr>
              <a:t>3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72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baseline="10000" smtClean="0">
                <a:solidFill>
                  <a:srgbClr val="FF9900"/>
                </a:solidFill>
                <a:latin typeface="Arial" charset="0"/>
              </a:rPr>
              <a:t>4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81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5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845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856698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3405032"/>
              </p:ext>
            </p:extLst>
          </p:nvPr>
        </p:nvGraphicFramePr>
        <p:xfrm>
          <a:off x="265971" y="2251075"/>
          <a:ext cx="7632847" cy="41101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89238"/>
                <a:gridCol w="3198187"/>
                <a:gridCol w="1014123"/>
                <a:gridCol w="1531299"/>
              </a:tblGrid>
              <a:tr h="292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Дата проведения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Мероприятие 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Класс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С 13.02.12 по 20.02.12г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Школьный конкурс детских презентаций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       2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. Игровые моменты на уроках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6-11 класс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5 и 11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классы.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Учителя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математики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физики,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химии,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биологии,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географии,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информатики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14.02.12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Научная конференция «Наука и жизнь»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7-11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классы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7 урок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Отв. Юшко Е.П.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16.02.12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Интеллектуальный марафон по математике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6-9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Классы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7 урок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Головина Н.О.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</a:rPr>
                        <a:t>Крылова Н.В.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17.02.12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Математический лабиринт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7 классы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Иванова О.В.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661007" y="214248"/>
            <a:ext cx="6511773" cy="6699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школьная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880641" y="941020"/>
            <a:ext cx="5991225" cy="6365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жизнь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2058" name="Рисунок 7" descr="IMG_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" y="57085"/>
            <a:ext cx="2595562" cy="16541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17663" y="2022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617663" y="1583885"/>
            <a:ext cx="759496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Предметная неделя естественно-математического цикла.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1520" y="1706995"/>
            <a:ext cx="84946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555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5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Срок проведения с 13.02.2012 по 20.02.2012 года.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5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  <a:latin typeface="Arial" charset="0"/>
              </a:rPr>
              <a:t>Найти целое число, которое в девять раз больше его единиц?</a:t>
            </a:r>
            <a:endParaRPr lang="en-US" sz="4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1 72</a:t>
            </a:r>
            <a:endParaRPr lang="en-US" sz="48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4400" b="1" baseline="100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 54</a:t>
            </a:r>
            <a:endParaRPr lang="ru-RU" sz="48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3  45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chemeClr val="bg1"/>
                </a:solidFill>
                <a:latin typeface="Arial" charset="0"/>
              </a:rPr>
              <a:t>4  81</a:t>
            </a:r>
            <a:endParaRPr lang="en-US" sz="4400" b="1" baseline="10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091468"/>
      </p:ext>
    </p:extLst>
  </p:cSld>
  <p:clrMapOvr>
    <a:masterClrMapping/>
  </p:clrMapOvr>
  <p:transition>
    <p:sndAc>
      <p:stSnd>
        <p:snd r:embed="rId3" name="Tard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692150"/>
            <a:ext cx="7696200" cy="1746250"/>
          </a:xfrm>
          <a:noFill/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latin typeface="Arial" charset="0"/>
              </a:rPr>
              <a:t>Что больше половина половины 20 или четверть четверти 80?</a:t>
            </a:r>
            <a:br>
              <a:rPr lang="ru-RU" sz="3600" b="1" smtClean="0">
                <a:solidFill>
                  <a:schemeClr val="bg1"/>
                </a:solidFill>
                <a:latin typeface="Arial" charset="0"/>
              </a:rPr>
            </a:br>
            <a:endParaRPr lang="en-US" sz="36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27088" y="2492375"/>
            <a:ext cx="7620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rgbClr val="FF9900"/>
                </a:solidFill>
                <a:latin typeface="Arial" charset="0"/>
              </a:rPr>
              <a:t>1 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половина половины 20 больше</a:t>
            </a:r>
            <a:endParaRPr lang="en-US" sz="36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rgbClr val="FF9900"/>
                </a:solidFill>
                <a:latin typeface="Arial" charset="0"/>
              </a:rPr>
              <a:t>2 </a:t>
            </a:r>
            <a:r>
              <a:rPr lang="ru-RU" sz="3600" b="1" baseline="10000" smtClean="0">
                <a:solidFill>
                  <a:schemeClr val="bg1"/>
                </a:solidFill>
                <a:latin typeface="Arial" charset="0"/>
              </a:rPr>
              <a:t>они равны</a:t>
            </a:r>
            <a:endParaRPr lang="ru-RU" sz="36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rgbClr val="FF9900"/>
                </a:solidFill>
                <a:latin typeface="Arial" charset="0"/>
              </a:rPr>
              <a:t>3</a:t>
            </a:r>
            <a:r>
              <a:rPr lang="en-US" sz="4400" b="1" baseline="1000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четверть четверти 80 больше</a:t>
            </a:r>
            <a:endParaRPr lang="ru-RU" sz="4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baseline="10000" smtClean="0">
                <a:solidFill>
                  <a:srgbClr val="FF9900"/>
                </a:solidFill>
                <a:latin typeface="Arial" charset="0"/>
              </a:rPr>
              <a:t>4 </a:t>
            </a: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четверть четверти 80 меньше</a:t>
            </a:r>
            <a:endParaRPr lang="en-US" sz="24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0500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33211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4751388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3743325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accent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noFill/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latin typeface="Arial" charset="0"/>
              </a:rPr>
              <a:t>Что больше половина половины 20 или четверть четверти 80?</a:t>
            </a:r>
            <a:br>
              <a:rPr lang="ru-RU" sz="3600" b="1" smtClean="0">
                <a:solidFill>
                  <a:schemeClr val="bg1"/>
                </a:solidFill>
                <a:latin typeface="Arial" charset="0"/>
              </a:rPr>
            </a:br>
            <a:endParaRPr lang="en-US" sz="36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21522" name="Содержимое 18"/>
          <p:cNvSpPr>
            <a:spLocks noGrp="1"/>
          </p:cNvSpPr>
          <p:nvPr>
            <p:ph idx="1"/>
          </p:nvPr>
        </p:nvSpPr>
        <p:spPr>
          <a:xfrm>
            <a:off x="685800" y="2714625"/>
            <a:ext cx="7772400" cy="4143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baseline="10000" smtClean="0">
                <a:solidFill>
                  <a:srgbClr val="FF9900"/>
                </a:solidFill>
                <a:latin typeface="Arial" charset="0"/>
              </a:rPr>
              <a:t>1</a:t>
            </a:r>
            <a:r>
              <a:rPr lang="en-US" sz="4000" b="1" baseline="1000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en-US" sz="4400" smtClean="0">
                <a:latin typeface="Arial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В половина половины 20 больше </a:t>
            </a:r>
            <a:endParaRPr lang="en-US" b="1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b="1" baseline="10000" smtClean="0">
                <a:solidFill>
                  <a:srgbClr val="FF9900"/>
                </a:solidFill>
                <a:latin typeface="Arial" charset="0"/>
              </a:rPr>
              <a:t>2   </a:t>
            </a:r>
            <a:r>
              <a:rPr lang="ru-RU" sz="4800" b="1" baseline="10000" smtClean="0">
                <a:solidFill>
                  <a:schemeClr val="bg1"/>
                </a:solidFill>
                <a:latin typeface="Arial" charset="0"/>
              </a:rPr>
              <a:t>Они равны</a:t>
            </a:r>
            <a:r>
              <a:rPr lang="ru-RU" b="1" baseline="10000" smtClean="0">
                <a:solidFill>
                  <a:srgbClr val="FF9900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b="1" baseline="10000" smtClean="0">
                <a:solidFill>
                  <a:srgbClr val="FF9900"/>
                </a:solidFill>
                <a:latin typeface="Arial" charset="0"/>
              </a:rPr>
              <a:t>3</a:t>
            </a:r>
            <a:r>
              <a:rPr lang="en-US" b="1" baseline="1000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четверть четверти 80 больше </a:t>
            </a:r>
            <a:endParaRPr lang="en-US" b="1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ru-RU" b="1" baseline="10000" smtClean="0">
              <a:solidFill>
                <a:srgbClr val="FF9900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b="1" baseline="10000" smtClean="0">
                <a:solidFill>
                  <a:srgbClr val="FF9900"/>
                </a:solidFill>
                <a:latin typeface="Arial" charset="0"/>
              </a:rPr>
              <a:t>4</a:t>
            </a:r>
            <a:r>
              <a:rPr lang="en-US" b="1" baseline="10000" smtClean="0">
                <a:solidFill>
                  <a:srgbClr val="FF9900"/>
                </a:solidFill>
                <a:latin typeface="Arial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Arial" charset="0"/>
              </a:rPr>
              <a:t>четверть четверти 80 меньше </a:t>
            </a:r>
            <a:endParaRPr lang="en-US" b="1" smtClean="0">
              <a:solidFill>
                <a:schemeClr val="bg1"/>
              </a:solidFill>
              <a:latin typeface="Arial" charset="0"/>
            </a:endParaRPr>
          </a:p>
          <a:p>
            <a:endParaRPr lang="ru-RU" b="1" smtClean="0"/>
          </a:p>
        </p:txBody>
      </p:sp>
    </p:spTree>
    <p:extLst>
      <p:ext uri="{BB962C8B-B14F-4D97-AF65-F5344CB8AC3E}">
        <p14:creationId xmlns="" xmlns:p14="http://schemas.microsoft.com/office/powerpoint/2010/main" val="167874507"/>
      </p:ext>
    </p:extLst>
  </p:cSld>
  <p:clrMapOvr>
    <a:masterClrMapping/>
  </p:clrMapOvr>
  <p:transition>
    <p:sndAc>
      <p:stSnd>
        <p:snd r:embed="rId3" name="Tard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875184"/>
          </a:xfrm>
        </p:spPr>
        <p:txBody>
          <a:bodyPr/>
          <a:lstStyle/>
          <a:p>
            <a:r>
              <a:rPr lang="ru-RU" sz="2400" dirty="0" smtClean="0"/>
              <a:t>Жюри из учеников 11 А класса проверяло правильность ответов и подводило итоги каждого тура.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Фото Крыловой Н.В\IMG_3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499992" cy="501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Фото Крыловой Н.В\IMG_3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1" y="1844824"/>
            <a:ext cx="4379978" cy="501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26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Четвертый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33798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00063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9694967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  <a:latin typeface="Arial" charset="0"/>
              </a:rPr>
              <a:t>Заморочки из бочки</a:t>
            </a:r>
            <a:endParaRPr lang="en-US" sz="7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34822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2660243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мор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2883" name="Group 3"/>
          <p:cNvGraphicFramePr>
            <a:graphicFrameLocks noGrp="1"/>
          </p:cNvGraphicFramePr>
          <p:nvPr/>
        </p:nvGraphicFramePr>
        <p:xfrm>
          <a:off x="0" y="0"/>
          <a:ext cx="4716463" cy="3357565"/>
        </p:xfrm>
        <a:graphic>
          <a:graphicData uri="http://schemas.openxmlformats.org/drawingml/2006/table">
            <a:tbl>
              <a:tblPr/>
              <a:tblGrid>
                <a:gridCol w="471488"/>
                <a:gridCol w="471487"/>
                <a:gridCol w="471488"/>
                <a:gridCol w="471487"/>
                <a:gridCol w="473075"/>
                <a:gridCol w="471488"/>
                <a:gridCol w="471487"/>
                <a:gridCol w="471488"/>
                <a:gridCol w="471487"/>
                <a:gridCol w="471488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2951" name="AutoShape 71"/>
          <p:cNvSpPr>
            <a:spLocks noChangeArrowheads="1"/>
          </p:cNvSpPr>
          <p:nvPr/>
        </p:nvSpPr>
        <p:spPr bwMode="auto">
          <a:xfrm>
            <a:off x="0" y="0"/>
            <a:ext cx="395288" cy="549275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2" name="AutoShape 72"/>
          <p:cNvSpPr>
            <a:spLocks noChangeArrowheads="1"/>
          </p:cNvSpPr>
          <p:nvPr/>
        </p:nvSpPr>
        <p:spPr bwMode="auto">
          <a:xfrm>
            <a:off x="0" y="2060575"/>
            <a:ext cx="395288" cy="576263"/>
          </a:xfrm>
          <a:prstGeom prst="triangle">
            <a:avLst>
              <a:gd name="adj" fmla="val 500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3" name="AutoShape 73"/>
          <p:cNvSpPr>
            <a:spLocks noChangeArrowheads="1"/>
          </p:cNvSpPr>
          <p:nvPr/>
        </p:nvSpPr>
        <p:spPr bwMode="auto">
          <a:xfrm>
            <a:off x="0" y="692150"/>
            <a:ext cx="395288" cy="577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4" name="AutoShape 74"/>
          <p:cNvSpPr>
            <a:spLocks noChangeArrowheads="1"/>
          </p:cNvSpPr>
          <p:nvPr/>
        </p:nvSpPr>
        <p:spPr bwMode="auto">
          <a:xfrm>
            <a:off x="2411413" y="765175"/>
            <a:ext cx="360362" cy="5048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5" name="AutoShape 75"/>
          <p:cNvSpPr>
            <a:spLocks noChangeArrowheads="1"/>
          </p:cNvSpPr>
          <p:nvPr/>
        </p:nvSpPr>
        <p:spPr bwMode="auto">
          <a:xfrm>
            <a:off x="539750" y="1341438"/>
            <a:ext cx="360363" cy="5746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6" name="Rectangle 76"/>
          <p:cNvSpPr>
            <a:spLocks noChangeArrowheads="1"/>
          </p:cNvSpPr>
          <p:nvPr/>
        </p:nvSpPr>
        <p:spPr bwMode="auto">
          <a:xfrm>
            <a:off x="539750" y="188913"/>
            <a:ext cx="360363" cy="47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7" name="Rectangle 77"/>
          <p:cNvSpPr>
            <a:spLocks noChangeArrowheads="1"/>
          </p:cNvSpPr>
          <p:nvPr/>
        </p:nvSpPr>
        <p:spPr bwMode="auto">
          <a:xfrm>
            <a:off x="539750" y="765175"/>
            <a:ext cx="360363" cy="4762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8" name="Rectangle 78"/>
          <p:cNvSpPr>
            <a:spLocks noChangeArrowheads="1"/>
          </p:cNvSpPr>
          <p:nvPr/>
        </p:nvSpPr>
        <p:spPr bwMode="auto">
          <a:xfrm>
            <a:off x="1476375" y="765175"/>
            <a:ext cx="360363" cy="47625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59" name="Rectangle 79"/>
          <p:cNvSpPr>
            <a:spLocks noChangeArrowheads="1"/>
          </p:cNvSpPr>
          <p:nvPr/>
        </p:nvSpPr>
        <p:spPr bwMode="auto">
          <a:xfrm>
            <a:off x="971550" y="1412875"/>
            <a:ext cx="360363" cy="476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0" name="Rectangle 80"/>
          <p:cNvSpPr>
            <a:spLocks noChangeArrowheads="1"/>
          </p:cNvSpPr>
          <p:nvPr/>
        </p:nvSpPr>
        <p:spPr bwMode="auto">
          <a:xfrm>
            <a:off x="539750" y="2133600"/>
            <a:ext cx="360363" cy="476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1" name="Rectangle 81"/>
          <p:cNvSpPr>
            <a:spLocks noChangeArrowheads="1"/>
          </p:cNvSpPr>
          <p:nvPr/>
        </p:nvSpPr>
        <p:spPr bwMode="auto">
          <a:xfrm>
            <a:off x="0" y="2781300"/>
            <a:ext cx="360363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2" name="Rectangle 82"/>
          <p:cNvSpPr>
            <a:spLocks noChangeArrowheads="1"/>
          </p:cNvSpPr>
          <p:nvPr/>
        </p:nvSpPr>
        <p:spPr bwMode="auto">
          <a:xfrm>
            <a:off x="971550" y="2781300"/>
            <a:ext cx="360363" cy="476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3" name="Rectangle 83"/>
          <p:cNvSpPr>
            <a:spLocks noChangeArrowheads="1"/>
          </p:cNvSpPr>
          <p:nvPr/>
        </p:nvSpPr>
        <p:spPr bwMode="auto">
          <a:xfrm>
            <a:off x="1979613" y="2781300"/>
            <a:ext cx="360362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4" name="Rectangle 84"/>
          <p:cNvSpPr>
            <a:spLocks noChangeArrowheads="1"/>
          </p:cNvSpPr>
          <p:nvPr/>
        </p:nvSpPr>
        <p:spPr bwMode="auto">
          <a:xfrm>
            <a:off x="2843213" y="2781300"/>
            <a:ext cx="360362" cy="476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5" name="Oval 85"/>
          <p:cNvSpPr>
            <a:spLocks noChangeArrowheads="1"/>
          </p:cNvSpPr>
          <p:nvPr/>
        </p:nvSpPr>
        <p:spPr bwMode="auto">
          <a:xfrm>
            <a:off x="971550" y="115888"/>
            <a:ext cx="431800" cy="503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6" name="Oval 86"/>
          <p:cNvSpPr>
            <a:spLocks noChangeArrowheads="1"/>
          </p:cNvSpPr>
          <p:nvPr/>
        </p:nvSpPr>
        <p:spPr bwMode="auto">
          <a:xfrm>
            <a:off x="1403350" y="115888"/>
            <a:ext cx="431800" cy="503237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7" name="Oval 87"/>
          <p:cNvSpPr>
            <a:spLocks noChangeArrowheads="1"/>
          </p:cNvSpPr>
          <p:nvPr/>
        </p:nvSpPr>
        <p:spPr bwMode="auto">
          <a:xfrm>
            <a:off x="1908175" y="765175"/>
            <a:ext cx="431800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8" name="Oval 88"/>
          <p:cNvSpPr>
            <a:spLocks noChangeArrowheads="1"/>
          </p:cNvSpPr>
          <p:nvPr/>
        </p:nvSpPr>
        <p:spPr bwMode="auto">
          <a:xfrm>
            <a:off x="2843213" y="765175"/>
            <a:ext cx="431800" cy="503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69" name="Oval 89"/>
          <p:cNvSpPr>
            <a:spLocks noChangeArrowheads="1"/>
          </p:cNvSpPr>
          <p:nvPr/>
        </p:nvSpPr>
        <p:spPr bwMode="auto">
          <a:xfrm>
            <a:off x="0" y="1484313"/>
            <a:ext cx="431800" cy="5032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0" name="Oval 90"/>
          <p:cNvSpPr>
            <a:spLocks noChangeArrowheads="1"/>
          </p:cNvSpPr>
          <p:nvPr/>
        </p:nvSpPr>
        <p:spPr bwMode="auto">
          <a:xfrm>
            <a:off x="1403350" y="2133600"/>
            <a:ext cx="431800" cy="503238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1" name="Oval 91"/>
          <p:cNvSpPr>
            <a:spLocks noChangeArrowheads="1"/>
          </p:cNvSpPr>
          <p:nvPr/>
        </p:nvSpPr>
        <p:spPr bwMode="auto">
          <a:xfrm>
            <a:off x="971550" y="2133600"/>
            <a:ext cx="431800" cy="5032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2" name="Oval 92"/>
          <p:cNvSpPr>
            <a:spLocks noChangeArrowheads="1"/>
          </p:cNvSpPr>
          <p:nvPr/>
        </p:nvSpPr>
        <p:spPr bwMode="auto">
          <a:xfrm>
            <a:off x="3779838" y="2781300"/>
            <a:ext cx="431800" cy="503238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3" name="Oval 93"/>
          <p:cNvSpPr>
            <a:spLocks noChangeArrowheads="1"/>
          </p:cNvSpPr>
          <p:nvPr/>
        </p:nvSpPr>
        <p:spPr bwMode="auto">
          <a:xfrm>
            <a:off x="1403350" y="2781300"/>
            <a:ext cx="431800" cy="5032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4" name="AutoShape 94"/>
          <p:cNvSpPr>
            <a:spLocks noChangeArrowheads="1"/>
          </p:cNvSpPr>
          <p:nvPr/>
        </p:nvSpPr>
        <p:spPr bwMode="auto">
          <a:xfrm>
            <a:off x="971550" y="765175"/>
            <a:ext cx="433388" cy="503238"/>
          </a:xfrm>
          <a:prstGeom prst="star4">
            <a:avLst>
              <a:gd name="adj" fmla="val 327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5" name="AutoShape 95"/>
          <p:cNvSpPr>
            <a:spLocks noChangeArrowheads="1"/>
          </p:cNvSpPr>
          <p:nvPr/>
        </p:nvSpPr>
        <p:spPr bwMode="auto">
          <a:xfrm>
            <a:off x="1403350" y="1484313"/>
            <a:ext cx="433388" cy="503237"/>
          </a:xfrm>
          <a:prstGeom prst="star4">
            <a:avLst>
              <a:gd name="adj" fmla="val 3278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6" name="AutoShape 96"/>
          <p:cNvSpPr>
            <a:spLocks noChangeArrowheads="1"/>
          </p:cNvSpPr>
          <p:nvPr/>
        </p:nvSpPr>
        <p:spPr bwMode="auto">
          <a:xfrm>
            <a:off x="468313" y="2781300"/>
            <a:ext cx="433387" cy="503238"/>
          </a:xfrm>
          <a:prstGeom prst="star4">
            <a:avLst>
              <a:gd name="adj" fmla="val 32782"/>
            </a:avLst>
          </a:prstGeom>
          <a:solidFill>
            <a:srgbClr val="000066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7" name="AutoShape 97"/>
          <p:cNvSpPr>
            <a:spLocks noChangeArrowheads="1"/>
          </p:cNvSpPr>
          <p:nvPr/>
        </p:nvSpPr>
        <p:spPr bwMode="auto">
          <a:xfrm>
            <a:off x="2339975" y="2781300"/>
            <a:ext cx="433388" cy="503238"/>
          </a:xfrm>
          <a:prstGeom prst="star4">
            <a:avLst>
              <a:gd name="adj" fmla="val 32782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8" name="AutoShape 98"/>
          <p:cNvSpPr>
            <a:spLocks noChangeArrowheads="1"/>
          </p:cNvSpPr>
          <p:nvPr/>
        </p:nvSpPr>
        <p:spPr bwMode="auto">
          <a:xfrm>
            <a:off x="4284663" y="2708275"/>
            <a:ext cx="433387" cy="503238"/>
          </a:xfrm>
          <a:prstGeom prst="star4">
            <a:avLst>
              <a:gd name="adj" fmla="val 327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2979" name="AutoShape 99"/>
          <p:cNvSpPr>
            <a:spLocks noChangeArrowheads="1"/>
          </p:cNvSpPr>
          <p:nvPr/>
        </p:nvSpPr>
        <p:spPr bwMode="auto">
          <a:xfrm>
            <a:off x="3276600" y="2708275"/>
            <a:ext cx="433388" cy="503238"/>
          </a:xfrm>
          <a:prstGeom prst="star4">
            <a:avLst>
              <a:gd name="adj" fmla="val 327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48" name="AutoShape 168"/>
          <p:cNvSpPr>
            <a:spLocks noChangeArrowheads="1"/>
          </p:cNvSpPr>
          <p:nvPr/>
        </p:nvSpPr>
        <p:spPr bwMode="auto">
          <a:xfrm>
            <a:off x="6588125" y="3716338"/>
            <a:ext cx="433388" cy="503237"/>
          </a:xfrm>
          <a:prstGeom prst="star4">
            <a:avLst>
              <a:gd name="adj" fmla="val 3278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123049" name="Group 169"/>
          <p:cNvGraphicFramePr>
            <a:graphicFrameLocks noGrp="1"/>
          </p:cNvGraphicFramePr>
          <p:nvPr/>
        </p:nvGraphicFramePr>
        <p:xfrm>
          <a:off x="2555875" y="3644900"/>
          <a:ext cx="4679950" cy="3213102"/>
        </p:xfrm>
        <a:graphic>
          <a:graphicData uri="http://schemas.openxmlformats.org/drawingml/2006/table">
            <a:tbl>
              <a:tblPr/>
              <a:tblGrid>
                <a:gridCol w="936625"/>
                <a:gridCol w="935038"/>
                <a:gridCol w="936625"/>
                <a:gridCol w="935037"/>
                <a:gridCol w="9366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3095" name="AutoShape 215"/>
          <p:cNvSpPr>
            <a:spLocks noChangeArrowheads="1"/>
          </p:cNvSpPr>
          <p:nvPr/>
        </p:nvSpPr>
        <p:spPr bwMode="auto">
          <a:xfrm>
            <a:off x="3708400" y="3716338"/>
            <a:ext cx="395288" cy="5492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96" name="Oval 216"/>
          <p:cNvSpPr>
            <a:spLocks noChangeArrowheads="1"/>
          </p:cNvSpPr>
          <p:nvPr/>
        </p:nvSpPr>
        <p:spPr bwMode="auto">
          <a:xfrm>
            <a:off x="4643438" y="3716338"/>
            <a:ext cx="431800" cy="5032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97" name="Rectangle 217"/>
          <p:cNvSpPr>
            <a:spLocks noChangeArrowheads="1"/>
          </p:cNvSpPr>
          <p:nvPr/>
        </p:nvSpPr>
        <p:spPr bwMode="auto">
          <a:xfrm>
            <a:off x="5580063" y="3716338"/>
            <a:ext cx="360362" cy="476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98" name="AutoShape 218"/>
          <p:cNvSpPr>
            <a:spLocks noChangeArrowheads="1"/>
          </p:cNvSpPr>
          <p:nvPr/>
        </p:nvSpPr>
        <p:spPr bwMode="auto">
          <a:xfrm>
            <a:off x="6516688" y="3716338"/>
            <a:ext cx="433387" cy="503237"/>
          </a:xfrm>
          <a:prstGeom prst="star4">
            <a:avLst>
              <a:gd name="adj" fmla="val 3278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099" name="AutoShape 219"/>
          <p:cNvSpPr>
            <a:spLocks noChangeArrowheads="1"/>
          </p:cNvSpPr>
          <p:nvPr/>
        </p:nvSpPr>
        <p:spPr bwMode="auto">
          <a:xfrm>
            <a:off x="2700338" y="4365625"/>
            <a:ext cx="576262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100" name="AutoShape 220"/>
          <p:cNvSpPr>
            <a:spLocks noChangeArrowheads="1"/>
          </p:cNvSpPr>
          <p:nvPr/>
        </p:nvSpPr>
        <p:spPr bwMode="auto">
          <a:xfrm>
            <a:off x="2771775" y="5013325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101" name="AutoShape 221"/>
          <p:cNvSpPr>
            <a:spLocks noChangeArrowheads="1"/>
          </p:cNvSpPr>
          <p:nvPr/>
        </p:nvSpPr>
        <p:spPr bwMode="auto">
          <a:xfrm>
            <a:off x="2771775" y="5661025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102" name="AutoShape 222"/>
          <p:cNvSpPr>
            <a:spLocks noChangeArrowheads="1"/>
          </p:cNvSpPr>
          <p:nvPr/>
        </p:nvSpPr>
        <p:spPr bwMode="auto">
          <a:xfrm>
            <a:off x="2771775" y="6372225"/>
            <a:ext cx="576263" cy="485775"/>
          </a:xfrm>
          <a:prstGeom prst="rightArrow">
            <a:avLst>
              <a:gd name="adj1" fmla="val 50000"/>
              <a:gd name="adj2" fmla="val 296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123104" name="Rectangle 224"/>
          <p:cNvSpPr>
            <a:spLocks noChangeArrowheads="1"/>
          </p:cNvSpPr>
          <p:nvPr/>
        </p:nvSpPr>
        <p:spPr bwMode="auto">
          <a:xfrm>
            <a:off x="4695825" y="333375"/>
            <a:ext cx="444817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FFFF"/>
                </a:solidFill>
                <a:latin typeface="Arial" charset="0"/>
              </a:rPr>
              <a:t>Расшифруйте изречение Галилея</a:t>
            </a:r>
          </a:p>
        </p:txBody>
      </p:sp>
      <p:sp>
        <p:nvSpPr>
          <p:cNvPr id="123105" name="Text Box 225"/>
          <p:cNvSpPr txBox="1">
            <a:spLocks noChangeArrowheads="1"/>
          </p:cNvSpPr>
          <p:nvPr/>
        </p:nvSpPr>
        <p:spPr bwMode="auto">
          <a:xfrm>
            <a:off x="1403350" y="3429000"/>
            <a:ext cx="619283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FFFF"/>
                </a:solidFill>
                <a:latin typeface="Arial" charset="0"/>
              </a:rPr>
              <a:t>Язык природы есть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FFFFFF"/>
                </a:solidFill>
                <a:latin typeface="Arial" charset="0"/>
              </a:rPr>
              <a:t>язык математики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41747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3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6867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6868" name="Заголовок 20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765175"/>
          </a:xfrm>
        </p:spPr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  <a:latin typeface="Arial" charset="0"/>
              </a:rPr>
              <a:t>2 заморочка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684213" y="1571625"/>
            <a:ext cx="82089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6600"/>
                </a:solidFill>
                <a:latin typeface="Arial" charset="0"/>
              </a:rPr>
              <a:t>В окрестностях пруда четыре болота. В каждом болоте по 58 кочек, а на каждой кочке живет шесть лягушек.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6600"/>
                </a:solidFill>
                <a:latin typeface="Arial" charset="0"/>
              </a:rPr>
              <a:t>Каждая лягушка мечтает стать лягушкой – путешественницей. Сколько нужно уток, что бы осуществилась их мечта?</a:t>
            </a:r>
          </a:p>
        </p:txBody>
      </p:sp>
      <p:pic>
        <p:nvPicPr>
          <p:cNvPr id="36878" name="Picture 14" descr="f3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86325"/>
            <a:ext cx="2247900" cy="19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9" name="Picture 15" descr="f3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2247900" cy="19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f3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247900" cy="19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411413" y="765175"/>
            <a:ext cx="46281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Arial" charset="0"/>
              </a:rPr>
              <a:t>4∙58∙6∙2=2784</a:t>
            </a:r>
            <a:endParaRPr lang="ru-RU" sz="5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036191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15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16" name="Заголовок 20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1000125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Arial" charset="0"/>
              </a:rPr>
              <a:t>3 заморочка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143000" y="1285875"/>
            <a:ext cx="735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2060"/>
                </a:solidFill>
                <a:latin typeface="Arial" charset="0"/>
              </a:rPr>
              <a:t>Кто быстрее даст ответ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900113" y="2349500"/>
            <a:ext cx="1490662" cy="1439863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000000"/>
                </a:solidFill>
                <a:latin typeface="Arial" charset="0"/>
              </a:rPr>
              <a:t>27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2339975" y="3716338"/>
            <a:ext cx="1563688" cy="144145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3995738" y="4652963"/>
            <a:ext cx="1584325" cy="1368425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5651500" y="3573463"/>
            <a:ext cx="1511300" cy="137001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auto">
          <a:xfrm>
            <a:off x="6948488" y="2205038"/>
            <a:ext cx="1439862" cy="1439862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051050" y="3429000"/>
            <a:ext cx="649288" cy="576263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3492500" y="4797425"/>
            <a:ext cx="863600" cy="360363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5435600" y="4581525"/>
            <a:ext cx="649288" cy="503238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V="1">
            <a:off x="6877050" y="3213100"/>
            <a:ext cx="574675" cy="576263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 rot="-21745785">
            <a:off x="2119313" y="3290888"/>
            <a:ext cx="103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000000"/>
                </a:solidFill>
                <a:latin typeface="Arial" charset="0"/>
              </a:rPr>
              <a:t>* </a:t>
            </a:r>
            <a:r>
              <a:rPr lang="ru-RU" sz="3600" b="1">
                <a:solidFill>
                  <a:srgbClr val="000000"/>
                </a:solidFill>
                <a:latin typeface="Arial" charset="0"/>
              </a:rPr>
              <a:t>45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419475" y="4076700"/>
            <a:ext cx="1527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000000"/>
                </a:solidFill>
                <a:latin typeface="Arial" charset="0"/>
              </a:rPr>
              <a:t>+</a:t>
            </a:r>
            <a:r>
              <a:rPr lang="ru-RU" sz="3600" b="1">
                <a:solidFill>
                  <a:srgbClr val="000000"/>
                </a:solidFill>
                <a:latin typeface="Arial" charset="0"/>
              </a:rPr>
              <a:t>3785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5148263" y="4941888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  <a:latin typeface="Arial" charset="0"/>
              </a:rPr>
              <a:t>- 4364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6732588" y="3933825"/>
            <a:ext cx="623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rgbClr val="000000"/>
                </a:solidFill>
                <a:latin typeface="Arial" charset="0"/>
              </a:rPr>
              <a:t>:</a:t>
            </a:r>
            <a:r>
              <a:rPr lang="ru-RU" sz="3600" b="1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pic>
        <p:nvPicPr>
          <p:cNvPr id="38942" name="Picture 30" descr="j033639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2411413" y="4149725"/>
            <a:ext cx="108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Arial" charset="0"/>
              </a:rPr>
              <a:t>1215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140200" y="5013325"/>
            <a:ext cx="108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Arial" charset="0"/>
              </a:rPr>
              <a:t>5000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5867400" y="4005263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  <a:latin typeface="Arial" charset="0"/>
              </a:rPr>
              <a:t>636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8027988" y="1557338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66"/>
                </a:solidFill>
                <a:latin typeface="Arial" charset="0"/>
              </a:rPr>
              <a:t>106</a:t>
            </a:r>
          </a:p>
        </p:txBody>
      </p:sp>
      <p:pic>
        <p:nvPicPr>
          <p:cNvPr id="38950" name="Picture 7" descr="C:\Documents and Settings\1\Рабочий стол\ДЛЯ ПРЕЗЕНТАЦИЙ\Страна фантазии\Рисунок5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260667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51" name="Line 39"/>
          <p:cNvSpPr>
            <a:spLocks noChangeShapeType="1"/>
          </p:cNvSpPr>
          <p:nvPr/>
        </p:nvSpPr>
        <p:spPr bwMode="auto">
          <a:xfrm flipV="1">
            <a:off x="8027988" y="2133600"/>
            <a:ext cx="215900" cy="287338"/>
          </a:xfrm>
          <a:prstGeom prst="line">
            <a:avLst/>
          </a:prstGeom>
          <a:noFill/>
          <a:ln w="57150">
            <a:solidFill>
              <a:srgbClr val="FF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101668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1" grpId="0" animBg="1"/>
      <p:bldP spid="38932" grpId="0" animBg="1"/>
      <p:bldP spid="38933" grpId="0" animBg="1"/>
      <p:bldP spid="38934" grpId="0" animBg="1"/>
      <p:bldP spid="38943" grpId="0"/>
      <p:bldP spid="38945" grpId="0"/>
      <p:bldP spid="38948" grpId="0"/>
      <p:bldP spid="389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Крыловой Н.В\IMG_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Фото Крыловой Н.В\IMG_3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50194" cy="3037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Фото Крыловой Н.В\IMG_3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2942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Фото Крыловой Н.В\IMG_31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106705"/>
            <a:ext cx="698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Увлекательная игра не оставила равнодушными даже тех, кто просто</a:t>
            </a:r>
          </a:p>
          <a:p>
            <a:pPr algn="ctr"/>
            <a:r>
              <a:rPr lang="ru-RU" dirty="0" smtClean="0"/>
              <a:t> проходил по коридору. Участников игры становилось все больше…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04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Утром 16 февраля на дверях кабинетов математики появилось объявление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72400" cy="4464496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Всех,</a:t>
            </a:r>
            <a:r>
              <a:rPr lang="ru-RU" sz="14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кто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хочет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сегодня</a:t>
            </a:r>
            <a:endParaRPr lang="ru-RU" sz="14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провести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один час весело и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интересно, приглашаем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после шестого урока </a:t>
            </a:r>
            <a:endParaRPr lang="ru-RU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19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кабинет</a:t>
            </a:r>
            <a:endParaRPr lang="ru-RU" sz="14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учителя математики: Головина Н.О.</a:t>
            </a: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Крылова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Н.В.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7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1428736"/>
          <a:ext cx="6977312" cy="43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896"/>
                <a:gridCol w="720080"/>
                <a:gridCol w="3024336"/>
              </a:tblGrid>
              <a:tr h="36574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Кто  принял  </a:t>
                      </a:r>
                      <a:r>
                        <a:rPr lang="ru-RU" sz="1800" smtClean="0"/>
                        <a:t>участие  </a:t>
                      </a:r>
                      <a:r>
                        <a:rPr lang="ru-RU" sz="1800" smtClean="0"/>
                        <a:t>в  </a:t>
                      </a:r>
                      <a:r>
                        <a:rPr lang="ru-RU" sz="1800" dirty="0" smtClean="0"/>
                        <a:t>победе  своей  команды?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8" marR="91438" marT="45718" marB="45718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фамилия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верных решений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smtClean="0"/>
                        <a:t>Мальцева </a:t>
                      </a:r>
                      <a:r>
                        <a:rPr lang="ru-RU" sz="1800" dirty="0" smtClean="0"/>
                        <a:t>Настя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6а 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Иванова Лиза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Масягин</a:t>
                      </a:r>
                      <a:r>
                        <a:rPr lang="ru-RU" sz="1800" dirty="0" smtClean="0"/>
                        <a:t> Миша 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Шамаев</a:t>
                      </a:r>
                      <a:r>
                        <a:rPr lang="ru-RU" sz="1800" dirty="0" smtClean="0"/>
                        <a:t> Антон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9а 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Исламов Ислам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Заволокин</a:t>
                      </a:r>
                      <a:r>
                        <a:rPr lang="ru-RU" sz="1800" dirty="0" smtClean="0"/>
                        <a:t> Миша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Калугин Алеша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Маликов Денис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Сидоренков Никита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  <a:tr h="3657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Ягодин Максим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11б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8" marR="91438" marT="45718" marB="45718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642918"/>
            <a:ext cx="8335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Кроме командного проводилось и личное первенство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Вашему вниманию предлагаются некоторые задания, которые предлагались ребятам в этот день.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3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763000" cy="2667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Интеллектуальный марафон</a:t>
            </a:r>
            <a:endParaRPr lang="en-US" sz="72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8175" y="2708275"/>
            <a:ext cx="5105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6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vie" pitchFamily="82" charset="0"/>
              </a:rPr>
              <a:t>Знаешь ли ты</a:t>
            </a:r>
            <a:r>
              <a:rPr lang="ru-RU" sz="6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математику</a:t>
            </a:r>
            <a:r>
              <a:rPr lang="ru-RU" sz="6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vie" pitchFamily="82" charset="0"/>
              </a:rPr>
              <a:t>?</a:t>
            </a:r>
            <a:endParaRPr lang="en-GB" sz="60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vie" pitchFamily="82" charset="0"/>
            </a:endParaRPr>
          </a:p>
        </p:txBody>
      </p:sp>
      <p:pic>
        <p:nvPicPr>
          <p:cNvPr id="2053" name="Picture 20" descr="C:\Documents and Settings\1\Рабочий стол\ДЛЯ ПРЕЗЕНТАЦИЙ\анимация\часы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852738"/>
            <a:ext cx="151288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2" descr="C:\Documents and Settings\1\Рабочий стол\ДЛЯ ПРЕЗЕНТАЦИЙ\Страна фантазии\Рисунок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00500"/>
            <a:ext cx="19192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653744"/>
      </p:ext>
    </p:extLst>
  </p:cSld>
  <p:clrMapOvr>
    <a:masterClrMapping/>
  </p:clrMapOvr>
  <p:transition>
    <p:fade thruBlk="1"/>
    <p:sndAc>
      <p:stSnd>
        <p:snd r:embed="rId3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baby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2912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772400" cy="1143000"/>
          </a:xfrm>
        </p:spPr>
        <p:txBody>
          <a:bodyPr/>
          <a:lstStyle/>
          <a:p>
            <a:pPr eaLnBrk="1" hangingPunct="1"/>
            <a:r>
              <a:rPr lang="ru-RU" sz="6000" b="1" u="sng" smtClean="0">
                <a:latin typeface="Arial" charset="0"/>
              </a:rPr>
              <a:t>Правила игры:</a:t>
            </a:r>
            <a:endParaRPr lang="en-US" sz="6000" b="1" u="sng" smtClean="0"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857375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ru-RU" sz="4000" smtClean="0">
                <a:latin typeface="Arial" charset="0"/>
              </a:rPr>
              <a:t>Побеждает тот, кто больше знает.</a:t>
            </a:r>
          </a:p>
          <a:p>
            <a:pPr marL="609600" indent="-609600" eaLnBrk="1" hangingPunct="1"/>
            <a:r>
              <a:rPr lang="ru-RU" sz="4000" smtClean="0">
                <a:latin typeface="Arial" charset="0"/>
              </a:rPr>
              <a:t>Не завидуй удачам соперника, играй честно.</a:t>
            </a:r>
          </a:p>
          <a:p>
            <a:pPr marL="609600" indent="-609600" eaLnBrk="1" hangingPunct="1"/>
            <a:r>
              <a:rPr lang="ru-RU" sz="4000" smtClean="0">
                <a:latin typeface="Arial" charset="0"/>
              </a:rPr>
              <a:t>Проиграл – не унывай, а побольше узнавай.</a:t>
            </a:r>
            <a:endParaRPr lang="en-US" sz="4000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5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  <a:latin typeface="Arial" charset="0"/>
              </a:rPr>
              <a:t>Первый тур</a:t>
            </a:r>
            <a:endParaRPr lang="en-US" sz="8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4102" name="Picture 7" descr="C:\Documents and Settings\1\Рабочий стол\ДЛЯ ПРЕЗЕНТАЦИЙ\Страна фантазии\los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00063"/>
            <a:ext cx="47863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5245497"/>
      </p:ext>
    </p:extLst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solidFill>
            <a:schemeClr val="tx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  <a:latin typeface="Arial" charset="0"/>
              </a:rPr>
              <a:t>Разминка </a:t>
            </a:r>
            <a:endParaRPr lang="en-US" sz="7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pic>
        <p:nvPicPr>
          <p:cNvPr id="5126" name="Picture 7" descr="C:\Documents and Settings\1\Рабочий стол\ДЛЯ ПРЕЗЕНТАЦИЙ\Страна фантазии\Рисунок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1428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285750"/>
            <a:ext cx="2571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35743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C:\Documents and Settings\1\Рабочий стол\ДЛЯ ПРЕЗЕНТАЦИЙ\анимация\сияние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532313"/>
            <a:ext cx="2214563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6007989"/>
      </p:ext>
    </p:extLst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pPr algn="ctr"/>
            <a:r>
              <a:rPr lang="ru-RU" b="1" dirty="0"/>
              <a:t>Математическая викторина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352928" cy="4658072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1)1</a:t>
            </a:r>
            <a:r>
              <a:rPr lang="ru-RU" sz="2400" dirty="0"/>
              <a:t>% от одной тысячи рублей?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Единица </a:t>
            </a:r>
            <a:r>
              <a:rPr lang="ru-RU" sz="2400" dirty="0"/>
              <a:t>скорости на море?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Можно </a:t>
            </a:r>
            <a:r>
              <a:rPr lang="ru-RU" sz="2400" dirty="0"/>
              <a:t>ли при умножении чисел получить ноль?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Чему </a:t>
            </a:r>
            <a:r>
              <a:rPr lang="ru-RU" sz="2400" dirty="0"/>
              <a:t>равен 1 пуд?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Математик</a:t>
            </a:r>
            <a:r>
              <a:rPr lang="ru-RU" sz="2400" dirty="0"/>
              <a:t>, именем которого названа теорема, выражающая связь между коэффициентами квадратного уравнения?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Наименьшее </a:t>
            </a:r>
            <a:r>
              <a:rPr lang="ru-RU" sz="2400" dirty="0"/>
              <a:t>натуральное число? </a:t>
            </a:r>
            <a:endParaRPr lang="ru-RU" sz="2400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Как </a:t>
            </a:r>
            <a:r>
              <a:rPr lang="ru-RU" sz="2400" dirty="0"/>
              <a:t>называется утверждение, принимаемое без доказательства?</a:t>
            </a:r>
          </a:p>
        </p:txBody>
      </p:sp>
    </p:spTree>
    <p:extLst>
      <p:ext uri="{BB962C8B-B14F-4D97-AF65-F5344CB8AC3E}">
        <p14:creationId xmlns="" xmlns:p14="http://schemas.microsoft.com/office/powerpoint/2010/main" val="55426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668</Words>
  <Application>Microsoft Office PowerPoint</Application>
  <PresentationFormat>Экран (4:3)</PresentationFormat>
  <Paragraphs>236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30</vt:i4>
      </vt:variant>
    </vt:vector>
  </HeadingPairs>
  <TitlesOfParts>
    <vt:vector size="49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Слайд 1</vt:lpstr>
      <vt:lpstr>Слайд 2</vt:lpstr>
      <vt:lpstr>Утром 16 февраля на дверях кабинетов математики появилось объявление</vt:lpstr>
      <vt:lpstr>Слайд 4</vt:lpstr>
      <vt:lpstr>Интеллектуальный марафон</vt:lpstr>
      <vt:lpstr>Правила игры:</vt:lpstr>
      <vt:lpstr>Первый тур</vt:lpstr>
      <vt:lpstr>Разминка </vt:lpstr>
      <vt:lpstr>Математическая викторина </vt:lpstr>
      <vt:lpstr>Знаешь ли ты о ком речь?</vt:lpstr>
      <vt:lpstr>Слайд 11</vt:lpstr>
      <vt:lpstr>Второй тур</vt:lpstr>
      <vt:lpstr>Логическая страничка</vt:lpstr>
      <vt:lpstr>Ребусы </vt:lpstr>
      <vt:lpstr>Слайд 15</vt:lpstr>
      <vt:lpstr>Вопросы стали сложнее, и многие задумались…</vt:lpstr>
      <vt:lpstr>Третий тур</vt:lpstr>
      <vt:lpstr>Вопрос - ответ </vt:lpstr>
      <vt:lpstr>Найти целое число, которое в девять раз больше его единиц?</vt:lpstr>
      <vt:lpstr>Найти целое число, которое в девять раз больше его единиц?</vt:lpstr>
      <vt:lpstr>Что больше половина половины 20 или четверть четверти 80? </vt:lpstr>
      <vt:lpstr>Что больше половина половины 20 или четверть четверти 80? </vt:lpstr>
      <vt:lpstr>Жюри из учеников 11 А класса проверяло правильность ответов и подводило итоги каждого тура.</vt:lpstr>
      <vt:lpstr>Четвертый тур</vt:lpstr>
      <vt:lpstr>Заморочки из бочки</vt:lpstr>
      <vt:lpstr>Слайд 26</vt:lpstr>
      <vt:lpstr>2 заморочка</vt:lpstr>
      <vt:lpstr>3 заморочка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марафон</dc:title>
  <dc:creator>Home</dc:creator>
  <cp:lastModifiedBy>Ученик</cp:lastModifiedBy>
  <cp:revision>17</cp:revision>
  <dcterms:created xsi:type="dcterms:W3CDTF">2012-02-21T18:20:49Z</dcterms:created>
  <dcterms:modified xsi:type="dcterms:W3CDTF">2002-12-31T21:05:32Z</dcterms:modified>
</cp:coreProperties>
</file>