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94" r:id="rId2"/>
    <p:sldMasterId id="2147483706" r:id="rId3"/>
    <p:sldMasterId id="2147483742" r:id="rId4"/>
    <p:sldMasterId id="2147483802" r:id="rId5"/>
  </p:sldMasterIdLst>
  <p:notesMasterIdLst>
    <p:notesMasterId r:id="rId25"/>
  </p:notesMasterIdLst>
  <p:sldIdLst>
    <p:sldId id="265" r:id="rId6"/>
    <p:sldId id="258" r:id="rId7"/>
    <p:sldId id="259" r:id="rId8"/>
    <p:sldId id="268" r:id="rId9"/>
    <p:sldId id="269" r:id="rId10"/>
    <p:sldId id="291" r:id="rId11"/>
    <p:sldId id="271" r:id="rId12"/>
    <p:sldId id="272" r:id="rId13"/>
    <p:sldId id="273" r:id="rId14"/>
    <p:sldId id="275" r:id="rId15"/>
    <p:sldId id="305" r:id="rId16"/>
    <p:sldId id="276" r:id="rId17"/>
    <p:sldId id="304" r:id="rId18"/>
    <p:sldId id="280" r:id="rId19"/>
    <p:sldId id="302" r:id="rId20"/>
    <p:sldId id="303" r:id="rId21"/>
    <p:sldId id="266" r:id="rId22"/>
    <p:sldId id="282" r:id="rId23"/>
    <p:sldId id="284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3300"/>
    <a:srgbClr val="66CCFF"/>
    <a:srgbClr val="000066"/>
    <a:srgbClr val="9999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69" d="100"/>
          <a:sy n="69" d="100"/>
        </p:scale>
        <p:origin x="-1416" y="-114"/>
      </p:cViewPr>
      <p:guideLst>
        <p:guide orient="horz" pos="2160"/>
        <p:guide pos="51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49201-B211-4AAC-8BB9-C6991681A1AF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A4AD9-E36B-425C-8A31-DD3D667F8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84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0"/>
            <a:ext cx="9144000" cy="8382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2667000"/>
            <a:ext cx="4724400" cy="457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88E9C9-A8D7-4FAD-A2E8-84DABCD38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E90B0-4767-4151-94F5-32CA822D6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4150" y="0"/>
            <a:ext cx="184785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0"/>
            <a:ext cx="5391150" cy="6126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6DDB6-984F-4030-8CE4-4A064DEF6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0"/>
            <a:ext cx="7391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90600" y="1600200"/>
            <a:ext cx="35433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5433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50645-D2FF-404E-B669-3054FA3E8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8E9C9-A8D7-4FAD-A2E8-84DABCD382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A9E4D-455A-4788-9812-E3229964C1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101FA-BAD9-49D6-81BE-DE1EDE7729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3466E-AC78-4904-AA18-F021CACF52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0FD6D-FB8F-440A-BFA5-EB5E63FFAC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40B61-8CDE-47EB-B426-30A92874E5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659BC-0E70-48A9-B81B-45696D9236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A9E4D-455A-4788-9812-E3229964C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508D7-0AC5-4C3C-9460-784B2D0A3F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3F3AC-2996-4273-8090-4583FF30AC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E90B0-4767-4151-94F5-32CA822D6E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6DDB6-984F-4030-8CE4-4A064DEF6D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E88E9C9-A8D7-4FAD-A2E8-84DABCD382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67A9E4D-455A-4788-9812-E3229964C1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85101FA-BAD9-49D6-81BE-DE1EDE7729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7B3466E-AC78-4904-AA18-F021CACF52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D0FD6D-FB8F-440A-BFA5-EB5E63FFAC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2040B61-8CDE-47EB-B426-30A92874E5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101FA-BAD9-49D6-81BE-DE1EDE772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18659BC-0E70-48A9-B81B-45696D9236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0C508D7-0AC5-4C3C-9460-784B2D0A3F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7F3F3AC-2996-4273-8090-4583FF30AC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B6E90B0-4767-4151-94F5-32CA822D6E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36DDB6-984F-4030-8CE4-4A064DEF6D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8E9C9-A8D7-4FAD-A2E8-84DABCD382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A9E4D-455A-4788-9812-E3229964C1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101FA-BAD9-49D6-81BE-DE1EDE7729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B3466E-AC78-4904-AA18-F021CACF52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D0FD6D-FB8F-440A-BFA5-EB5E63FFAC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3466E-AC78-4904-AA18-F021CACF5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040B61-8CDE-47EB-B426-30A92874E5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659BC-0E70-48A9-B81B-45696D9236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F0C508D7-0AC5-4C3C-9460-784B2D0A3F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3F3AC-2996-4273-8090-4583FF30AC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6E90B0-4767-4151-94F5-32CA822D6E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6DDB6-984F-4030-8CE4-4A064DEF6D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relight titl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6723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219200"/>
            <a:ext cx="6400800" cy="1600200"/>
          </a:xfrm>
        </p:spPr>
        <p:txBody>
          <a:bodyPr anchor="b" anchorCtr="0"/>
          <a:lstStyle>
            <a:lvl1pPr algn="l">
              <a:defRPr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971800"/>
            <a:ext cx="5715000" cy="1295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5943600"/>
            <a:ext cx="2133600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5715000"/>
            <a:ext cx="2667000" cy="2286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248400"/>
            <a:ext cx="533400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AE88E9C9-A8D7-4FAD-A2E8-84DABCD382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A9E4D-455A-4788-9812-E3229964C1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relight sec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048000"/>
            <a:ext cx="9144000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2057400"/>
            <a:ext cx="7391400" cy="1590675"/>
          </a:xfrm>
        </p:spPr>
        <p:txBody>
          <a:bodyPr anchor="b" anchorCtr="0">
            <a:normAutofit/>
          </a:bodyPr>
          <a:lstStyle>
            <a:lvl1pPr algn="ctr">
              <a:defRPr sz="4400" b="0" i="0" cap="none" baseline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7546" y="3810000"/>
            <a:ext cx="5388909" cy="14239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1500"/>
              </a:spcBef>
              <a:buFontTx/>
              <a:buNone/>
              <a:defRPr sz="1800" kern="12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101FA-BAD9-49D6-81BE-DE1EDE7729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057401"/>
            <a:ext cx="2743200" cy="3898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1"/>
            <a:ext cx="2743200" cy="3898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B3466E-AC78-4904-AA18-F021CACF52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0FD6D-FB8F-440A-BFA5-EB5E63FFA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819400"/>
            <a:ext cx="2743200" cy="3136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819400"/>
            <a:ext cx="2743200" cy="3136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D0FD6D-FB8F-440A-BFA5-EB5E63FFAC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40B61-8CDE-47EB-B426-30A92874E5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659BC-0E70-48A9-B81B-45696D9236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ntent cap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095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8488"/>
          </a:xfrm>
        </p:spPr>
        <p:txBody>
          <a:bodyPr anchor="ctr" anchorCtr="0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438150"/>
            <a:ext cx="4419600" cy="5118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439" y="2514600"/>
            <a:ext cx="1985962" cy="23622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C508D7-0AC5-4C3C-9460-784B2D0A3F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tent cap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095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925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5050" y="685800"/>
            <a:ext cx="5264150" cy="4648200"/>
          </a:xfrm>
          <a:prstGeom prst="ellipse">
            <a:avLst/>
          </a:prstGeom>
          <a:ln w="127000">
            <a:solidFill>
              <a:schemeClr val="tx1">
                <a:alpha val="10000"/>
              </a:schemeClr>
            </a:solidFill>
          </a:ln>
          <a:effectLst>
            <a:innerShdw blurRad="190500">
              <a:prstClr val="black">
                <a:alpha val="75000"/>
              </a:prstClr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2104" y="2514600"/>
            <a:ext cx="1984248" cy="2359152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buNone/>
              <a:defRPr sz="1400" kern="120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500"/>
              </a:spcBef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3F3AC-2996-4273-8090-4583FF30AC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4209" y="2057400"/>
            <a:ext cx="5678424" cy="3886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6E90B0-4767-4151-94F5-32CA822D6E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752600" cy="43433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533401"/>
            <a:ext cx="5029200" cy="5422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6DDB6-984F-4030-8CE4-4A064DEF6D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40B61-8CDE-47EB-B426-30A92874E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659BC-0E70-48A9-B81B-45696D923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508D7-0AC5-4C3C-9460-784B2D0A3F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3F3AC-2996-4273-8090-4583FF30A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0"/>
            <a:ext cx="7391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00200"/>
            <a:ext cx="7239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1290E422-6C24-471E-A4C2-FA9E25097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1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fld id="{1290E422-6C24-471E-A4C2-FA9E250971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290E422-6C24-471E-A4C2-FA9E250971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290E422-6C24-471E-A4C2-FA9E250971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relight content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057400"/>
            <a:ext cx="5029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4770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10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770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0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248400"/>
            <a:ext cx="5334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11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fld id="{1290E422-6C24-471E-A4C2-FA9E250971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 spc="0" baseline="0">
          <a:gradFill flip="none" rotWithShape="1"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  <a:tileRect/>
          </a:gra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500"/>
        </a:spcBef>
        <a:buFontTx/>
        <a:buBlip>
          <a:blip r:embed="rId14"/>
        </a:buBlip>
        <a:defRPr sz="20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500"/>
        </a:spcBef>
        <a:buFontTx/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500"/>
        </a:spcBef>
        <a:buFontTx/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проект-флешка\фото\старая Тверь-фото\107.jpg"/>
          <p:cNvPicPr>
            <a:picLocks noChangeAspect="1" noChangeArrowheads="1"/>
          </p:cNvPicPr>
          <p:nvPr/>
        </p:nvPicPr>
        <p:blipFill>
          <a:blip r:embed="rId2" cstate="print">
            <a:lum bright="20000" contrast="-30000"/>
          </a:blip>
          <a:srcRect/>
          <a:stretch>
            <a:fillRect/>
          </a:stretch>
        </p:blipFill>
        <p:spPr bwMode="auto">
          <a:xfrm>
            <a:off x="-1" y="-152400"/>
            <a:ext cx="9454231" cy="6984682"/>
          </a:xfrm>
          <a:prstGeom prst="rect">
            <a:avLst/>
          </a:prstGeom>
          <a:noFill/>
          <a:ln cmpd="thinThick">
            <a:solidFill>
              <a:schemeClr val="tx1"/>
            </a:solidFill>
          </a:ln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04800" y="5486400"/>
            <a:ext cx="3354388" cy="639762"/>
          </a:xfrm>
        </p:spPr>
        <p:txBody>
          <a:bodyPr/>
          <a:lstStyle/>
          <a:p>
            <a:pPr algn="ctr"/>
            <a:endParaRPr lang="ru-RU" sz="2000" dirty="0">
              <a:solidFill>
                <a:schemeClr val="accent4">
                  <a:lumMod val="25000"/>
                </a:schemeClr>
              </a:solidFill>
              <a:latin typeface="DS Moster" pitchFamily="2" charset="-52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102225" y="5334000"/>
            <a:ext cx="4041775" cy="639762"/>
          </a:xfrm>
        </p:spPr>
        <p:txBody>
          <a:bodyPr/>
          <a:lstStyle/>
          <a:p>
            <a:pPr algn="ctr"/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  <a:latin typeface="DS Moster" pitchFamily="2" charset="-52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 flipH="1">
            <a:off x="4191000" y="6558756"/>
            <a:ext cx="2057400" cy="59848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6083" name="Picture 3" descr="F:\проект-флешка\фото\семья-фото\Редакция\ПФ_Богомолов_1915_с_наградам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1344234"/>
            <a:ext cx="3128094" cy="5132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84" name="Picture 4" descr="F:\проект-флешка\фото\семья-фото\Редакция\ПФ_Богомолов_прибдо19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4329684" cy="5576608"/>
          </a:xfrm>
          <a:prstGeom prst="rect">
            <a:avLst/>
          </a:prstGeom>
          <a:ln cmpd="tri">
            <a:solidFill>
              <a:schemeClr val="tx1"/>
            </a:solidFill>
            <a:beve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372600" cy="1020762"/>
          </a:xfrm>
        </p:spPr>
        <p:txBody>
          <a:bodyPr/>
          <a:lstStyle/>
          <a:p>
            <a:pPr eaLnBrk="1" hangingPunct="1"/>
            <a:r>
              <a:rPr lang="ru-RU" sz="4000" spc="50" noProof="1" smtClean="0">
                <a:ln w="11430"/>
                <a:solidFill>
                  <a:schemeClr val="accent4">
                    <a:lumMod val="2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52" pitchFamily="81" charset="0"/>
              </a:rPr>
              <a:t>     </a:t>
            </a:r>
            <a:r>
              <a:rPr lang="ru-RU" sz="4000" spc="-100" noProof="1" smtClean="0">
                <a:ln w="11430"/>
                <a:solidFill>
                  <a:schemeClr val="accent4">
                    <a:lumMod val="2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52" pitchFamily="81" charset="0"/>
              </a:rPr>
              <a:t>Петръ Фаддеевичъ Богомоловъ</a:t>
            </a:r>
            <a:r>
              <a:rPr lang="ru-RU" sz="3600" spc="50" noProof="1" smtClean="0">
                <a:ln w="11430"/>
                <a:solidFill>
                  <a:schemeClr val="accent4">
                    <a:lumMod val="2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52" pitchFamily="81" charset="0"/>
              </a:rPr>
              <a:t/>
            </a:r>
            <a:br>
              <a:rPr lang="ru-RU" sz="3600" spc="50" noProof="1" smtClean="0">
                <a:ln w="11430"/>
                <a:solidFill>
                  <a:schemeClr val="accent4">
                    <a:lumMod val="2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52" pitchFamily="81" charset="0"/>
              </a:rPr>
            </a:br>
            <a:r>
              <a:rPr lang="ru-RU" sz="3600" spc="50" noProof="1" smtClean="0">
                <a:ln w="11430"/>
                <a:solidFill>
                  <a:schemeClr val="accent4">
                    <a:lumMod val="2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52" pitchFamily="81" charset="0"/>
              </a:rPr>
              <a:t>                     </a:t>
            </a:r>
            <a:r>
              <a:rPr lang="ru-RU" sz="2800" spc="50" noProof="1" smtClean="0">
                <a:ln w="11430"/>
                <a:solidFill>
                  <a:schemeClr val="accent4">
                    <a:lumMod val="2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52" pitchFamily="81" charset="0"/>
              </a:rPr>
              <a:t>1877-1931</a:t>
            </a:r>
            <a:endParaRPr lang="ru-RU" sz="2800" dirty="0" smtClean="0">
              <a:solidFill>
                <a:schemeClr val="accent4">
                  <a:lumMod val="2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F:\проект-флешка\архив\801, оп. 1\д. 2745\DSC_008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609600" y="-152399"/>
            <a:ext cx="10169237" cy="7716982"/>
          </a:xfrm>
          <a:prstGeom prst="rect">
            <a:avLst/>
          </a:prstGeom>
          <a:noFill/>
        </p:spPr>
      </p:pic>
      <p:pic>
        <p:nvPicPr>
          <p:cNvPr id="7" name="Picture 2" descr="F:\проект\фото\фото\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228600" y="2209800"/>
            <a:ext cx="5181600" cy="5030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F:\проект\фото\фото\00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2362200"/>
            <a:ext cx="4246502" cy="2982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4495800" cy="1143000"/>
          </a:xfrm>
        </p:spPr>
        <p:txBody>
          <a:bodyPr>
            <a:normAutofit/>
          </a:bodyPr>
          <a:lstStyle/>
          <a:p>
            <a:pPr algn="ctr"/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Эскизный проект и детальный </a:t>
            </a:r>
            <a:b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чертеж моста через реку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Тверцу</a:t>
            </a:r>
            <a:endParaRPr lang="ru-RU" sz="23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5890" name="Picture 2" descr="F:\проект-флешка\чертежи и биография\001-6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946962"/>
            <a:ext cx="3962400" cy="2137487"/>
          </a:xfrm>
          <a:prstGeom prst="rect">
            <a:avLst/>
          </a:prstGeom>
          <a:noFill/>
        </p:spPr>
      </p:pic>
      <p:pic>
        <p:nvPicPr>
          <p:cNvPr id="165891" name="Picture 3" descr="F:\проект-флешка\чертежи и биография\001-28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24212"/>
            <a:ext cx="4419600" cy="1780610"/>
          </a:xfrm>
          <a:prstGeom prst="rect">
            <a:avLst/>
          </a:prstGeom>
          <a:noFill/>
        </p:spPr>
      </p:pic>
      <p:pic>
        <p:nvPicPr>
          <p:cNvPr id="165892" name="Picture 4" descr="F:\проект-флешка\чертежи и биография\002-6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015" y="1219200"/>
            <a:ext cx="4320558" cy="2743200"/>
          </a:xfrm>
          <a:prstGeom prst="rect">
            <a:avLst/>
          </a:prstGeom>
          <a:noFill/>
        </p:spPr>
      </p:pic>
      <p:pic>
        <p:nvPicPr>
          <p:cNvPr id="165893" name="Picture 5" descr="F:\проект-флешка\чертежи и биография\002-28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4114800"/>
            <a:ext cx="6566362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проект\фото\старая Тверь-фото\FOTO_3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90" t="-280" r="5290" b="280"/>
          <a:stretch/>
        </p:blipFill>
        <p:spPr bwMode="auto">
          <a:xfrm>
            <a:off x="13855" y="13855"/>
            <a:ext cx="9268691" cy="4953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F:\проект\фото\старая Тверь-фото\7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4378175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D:\проект-флешка\фото\Canon\IMAG007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8222"/>
            <a:ext cx="9144000" cy="6886222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371600" y="54102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pc="50" dirty="0" err="1" smtClean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Тверецкому</a:t>
            </a:r>
            <a:r>
              <a:rPr lang="ru-RU" spc="50" dirty="0" smtClean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 мосту – 80 лет</a:t>
            </a:r>
            <a:endParaRPr lang="ru-RU" spc="50" dirty="0">
              <a:ln w="12700" cmpd="sng">
                <a:noFill/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reflection blurRad="6350" stA="55000" endA="300" endPos="45500" dir="5400000" sy="-100000" algn="bl" rotWithShape="0"/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F:\проект\фото\старая Тверь-фото\Tver_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4800" y="643128"/>
            <a:ext cx="4953000" cy="4408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1" name="Picture 3" descr="F:\проект\фото\старая Тверь-фото\Tver_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60107" y="2667000"/>
            <a:ext cx="4316532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5257800" y="457200"/>
            <a:ext cx="3962400" cy="1447800"/>
          </a:xfrm>
        </p:spPr>
        <p:txBody>
          <a:bodyPr/>
          <a:lstStyle/>
          <a:p>
            <a:pPr algn="ctr">
              <a:buNone/>
            </a:pPr>
            <a:r>
              <a:rPr lang="ru-RU" sz="28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Фото  из библиотеки Конгресса США</a:t>
            </a:r>
          </a:p>
          <a:p>
            <a:pPr algn="ctr">
              <a:buNone/>
            </a:pPr>
            <a:r>
              <a:rPr lang="ru-RU" sz="28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С. Прокудина-Горского, 1910 год</a:t>
            </a:r>
            <a:endParaRPr lang="ru-RU" sz="2800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2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22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1" name="Picture 5" descr="F:\проект-флешка\фото\старая Тверь-фото\183_middl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4162425" cy="2756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40" name="Picture 4" descr="F:\проект-флешка\фото\старая Тверь-фото\166_middl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406238"/>
            <a:ext cx="4267200" cy="2717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5542" name="Picture 6" descr="F:\проект-флешка\фото\старая Тверь-фото\186_middl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728" y="382308"/>
            <a:ext cx="4259072" cy="2741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5539" name="Picture 3" descr="F:\проект-флешка\фото\старая Тверь-фото\168_midd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4234121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effectLst/>
        </p:spPr>
        <p:txBody>
          <a:bodyPr>
            <a:normAutofit/>
          </a:bodyPr>
          <a:lstStyle/>
          <a:p>
            <a:pPr algn="l"/>
            <a:r>
              <a:rPr lang="ru-RU" sz="36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наш город - Тверь</a:t>
            </a:r>
            <a:endParaRPr lang="ru-RU" sz="3600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6562" name="Picture 2" descr="F:\проект-флешка\фото\старая Тверь-фото\3359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685800"/>
            <a:ext cx="3543300" cy="2463701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6563" name="Picture 3" descr="F:\проект-флешка\фото\старая Тверь-фото\FOTO_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4661335" cy="1906168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6567" name="Picture 7" descr="F:\проект-флешка\фото\старая Тверь-фото\фото\0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6545" y="3276599"/>
            <a:ext cx="4590255" cy="3352801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6568" name="Picture 8" descr="F:\проект-флешка\фото\старая Тверь-фото\190_middl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519" y="3505200"/>
            <a:ext cx="3594481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9" descr="F:\проект\фото\старая Тверь-фото\Tver_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114300" dist="50800" dir="5400000" algn="ctr" rotWithShape="0">
              <a:srgbClr val="000000"/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-152400" y="3962400"/>
            <a:ext cx="9296400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Забытые имена. Петр </a:t>
            </a:r>
            <a:r>
              <a:rPr lang="ru-RU" sz="36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Фаддеевич</a:t>
            </a:r>
            <a:r>
              <a:rPr lang="ru-RU" sz="36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Богомолов</a:t>
            </a:r>
            <a:br>
              <a:rPr lang="ru-RU" sz="36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Социальный проект «Я – </a:t>
            </a:r>
            <a:r>
              <a:rPr lang="ru-RU" sz="36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тверитянин</a:t>
            </a:r>
            <a:r>
              <a:rPr lang="ru-RU" sz="36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 </a:t>
            </a:r>
            <a:br>
              <a:rPr lang="ru-RU" sz="36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МОУ СОШ №40 г. Тверь</a:t>
            </a:r>
            <a:endParaRPr lang="ru-RU" sz="360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проект\фото\старая Тверь-фото\Tver_08.jpg"/>
          <p:cNvPicPr>
            <a:picLocks noChangeAspect="1" noChangeArrowheads="1"/>
          </p:cNvPicPr>
          <p:nvPr/>
        </p:nvPicPr>
        <p:blipFill>
          <a:blip r:embed="rId2" cstate="print">
            <a:lum bright="30000" contrast="-20000"/>
          </a:blip>
          <a:stretch>
            <a:fillRect/>
          </a:stretch>
        </p:blipFill>
        <p:spPr bwMode="auto">
          <a:xfrm>
            <a:off x="0" y="0"/>
            <a:ext cx="91996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762000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OldTyper" pitchFamily="18" charset="-52"/>
              </a:rPr>
              <a:t>Цель проекта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OldTyper" pitchFamily="18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66800"/>
            <a:ext cx="8458200" cy="5334000"/>
          </a:xfrm>
          <a:solidFill>
            <a:schemeClr val="tx1">
              <a:alpha val="45000"/>
            </a:schemeClr>
          </a:solidFill>
        </p:spPr>
        <p:txBody>
          <a:bodyPr/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  <a:latin typeface="a_OldTyper" pitchFamily="18" charset="-52"/>
              </a:rPr>
              <a:t>Восстановить историческую справедливость и вернуть незаслуженно забытое имя архитектора Богомолова Петра Фаддеевича, который участвовал в проекте строительства города Твери, как города будущего</a:t>
            </a:r>
          </a:p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  <a:latin typeface="a_OldTyper" pitchFamily="18" charset="-52"/>
              </a:rPr>
              <a:t>Привлечь внимание общественности и органов власти Заволжского района и города Твери в установке памятной доски на мост через реку </a:t>
            </a:r>
            <a:r>
              <a:rPr lang="ru-RU" sz="2400" b="1" dirty="0" err="1" smtClean="0">
                <a:solidFill>
                  <a:schemeClr val="bg1">
                    <a:lumMod val="75000"/>
                  </a:schemeClr>
                </a:solidFill>
                <a:latin typeface="a_OldTyper" pitchFamily="18" charset="-52"/>
              </a:rPr>
              <a:t>Тверцу</a:t>
            </a:r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  <a:latin typeface="a_OldTyper" pitchFamily="18" charset="-52"/>
              </a:rPr>
              <a:t> в честь юбилейной даты (80 лет) строительства моста и со дня смерти его архитектора - Богомолова Петра Фаддеевича, в год благоустройства, объявленный В. Б. </a:t>
            </a:r>
            <a:r>
              <a:rPr lang="ru-RU" sz="2400" b="1" dirty="0" err="1" smtClean="0">
                <a:solidFill>
                  <a:schemeClr val="bg1">
                    <a:lumMod val="75000"/>
                  </a:schemeClr>
                </a:solidFill>
                <a:latin typeface="a_OldTyper" pitchFamily="18" charset="-52"/>
              </a:rPr>
              <a:t>Толоко</a:t>
            </a:r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  <a:latin typeface="a_OldTyper" pitchFamily="18" charset="-52"/>
              </a:rPr>
              <a:t>, и 75-летия Заволжского района г. Твери</a:t>
            </a:r>
            <a:endParaRPr lang="ru-RU" sz="2400" b="1" dirty="0">
              <a:solidFill>
                <a:schemeClr val="bg1">
                  <a:lumMod val="75000"/>
                </a:schemeClr>
              </a:solidFill>
              <a:latin typeface="a_OldTyper" pitchFamily="18" charset="-5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Социологический опрос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8100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Известно ли Вам имя Богомолова Петра Фаддеевича?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Что связано с этим человеком в нашем городе?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Ваш пол: женский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/</a:t>
            </a: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мужской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Ваш возраст</a:t>
            </a:r>
            <a:endParaRPr lang="ru-RU" sz="2400" dirty="0">
              <a:solidFill>
                <a:schemeClr val="bg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2" descr="F:\проект-флешка\фото\Canon\DSC022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3924300" cy="294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:\проект-флешка\архив\801, оп. 1\д. 2745\DSC_011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685800" y="-1467293"/>
            <a:ext cx="10515600" cy="8214457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" y="5562600"/>
            <a:ext cx="8763000" cy="9906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OldTyper" pitchFamily="18" charset="-52"/>
              </a:rPr>
              <a:t/>
            </a:r>
            <a:br>
              <a:rPr lang="ru-RU" sz="2400" b="1" dirty="0" smtClean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OldTyper" pitchFamily="18" charset="-52"/>
              </a:rPr>
            </a:br>
            <a:r>
              <a:rPr lang="ru-RU" sz="2400" b="1" dirty="0" smtClean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OldTyper" pitchFamily="18" charset="-52"/>
              </a:rPr>
              <a:t>Технический отдел Тверской Городской управы</a:t>
            </a:r>
            <a:br>
              <a:rPr lang="ru-RU" sz="2400" b="1" dirty="0" smtClean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OldTyper" pitchFamily="18" charset="-52"/>
              </a:rPr>
            </a:br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OldTyper" pitchFamily="18" charset="-52"/>
              </a:rPr>
              <a:t>                                                          30 марта 1912 года</a:t>
            </a:r>
            <a:endParaRPr lang="ru-RU" dirty="0" smtClean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952500" y="2971800"/>
            <a:ext cx="72009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ru-RU" sz="3200">
              <a:solidFill>
                <a:schemeClr val="bg2"/>
              </a:solidFill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952500" y="4876800"/>
            <a:ext cx="7239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ru-RU" sz="3200">
              <a:solidFill>
                <a:schemeClr val="bg2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3200" y="1295400"/>
            <a:ext cx="3352800" cy="4876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800" dirty="0" smtClean="0">
              <a:solidFill>
                <a:schemeClr val="accent4">
                  <a:lumMod val="25000"/>
                </a:schemeClr>
              </a:solidFill>
              <a:latin typeface="DS Moster" pitchFamily="2" charset="-52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ru-RU" sz="2800" dirty="0" smtClean="0">
              <a:solidFill>
                <a:schemeClr val="accent4">
                  <a:lumMod val="10000"/>
                </a:schemeClr>
              </a:solidFill>
              <a:latin typeface="DS Moster" pitchFamily="2" charset="-52"/>
            </a:endParaRPr>
          </a:p>
        </p:txBody>
      </p:sp>
      <p:pic>
        <p:nvPicPr>
          <p:cNvPr id="44033" name="Picture 1" descr="F:\проект-флешка\фото\Редакция\Техотдел_Тверской_горуправы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6736887" cy="4521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174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F:\проект-флешка\фото\старая Тверь-фото\188_middle.jpg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391400" cy="914400"/>
          </a:xfrm>
        </p:spPr>
        <p:txBody>
          <a:bodyPr/>
          <a:lstStyle/>
          <a:p>
            <a:r>
              <a:rPr lang="ru-RU" sz="2800" i="1" dirty="0" smtClean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 супругой Варварой Николаевной и дочерьми Ольгой, Татьяной и Александрой </a:t>
            </a:r>
            <a:endParaRPr lang="ru-RU" sz="2800" i="1" dirty="0">
              <a:solidFill>
                <a:schemeClr val="accent4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43010" name="Picture 2" descr="F:\проект-флешка\фото\Редакция\ВН_Ол_Тат_ПФ_Богомоловы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00400" y="1905000"/>
            <a:ext cx="2930236" cy="3952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143000" y="2667000"/>
            <a:ext cx="563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990600" y="2667000"/>
            <a:ext cx="6019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ru-RU" sz="2400">
              <a:solidFill>
                <a:schemeClr val="bg2"/>
              </a:solidFill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762000" y="3657600"/>
            <a:ext cx="75057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2400">
              <a:solidFill>
                <a:schemeClr val="bg2"/>
              </a:solidFill>
            </a:endParaRPr>
          </a:p>
        </p:txBody>
      </p:sp>
      <p:pic>
        <p:nvPicPr>
          <p:cNvPr id="43009" name="Picture 1" descr="F:\проект-флешка\фото\Редакция\ВН_ПФ_Богомоловы_приб19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2904736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" descr="F:\проект-флешка\фото\Редакция\2сестры_Богомоловы_1915_01_2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48400" y="2514600"/>
            <a:ext cx="27432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80"/>
                            </p:stCondLst>
                            <p:childTnLst>
                              <p:par>
                                <p:cTn id="11" presetID="10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80"/>
                            </p:stCondLst>
                            <p:childTnLst>
                              <p:par>
                                <p:cTn id="15" presetID="27" presetClass="entr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60"/>
                            </p:stCondLst>
                            <p:childTnLst>
                              <p:par>
                                <p:cTn id="21" presetID="27" presetClass="entr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437" grpId="0"/>
      <p:bldP spid="18437" grpId="1"/>
      <p:bldP spid="18440" grpId="0" build="p"/>
      <p:bldP spid="1844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F:\проект-флешка\фото\старая Тверь-фото\111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1" y="0"/>
            <a:ext cx="9149718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9144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noProof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Book" pitchFamily="34" charset="0"/>
                <a:cs typeface="Browallia New" pitchFamily="34" charset="-34"/>
              </a:rPr>
              <a:t>Петр Фаддеевич Богомолов</a:t>
            </a:r>
            <a:endParaRPr lang="ru-RU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ranklin Gothic Book" pitchFamily="34" charset="0"/>
              <a:cs typeface="Browallia New" pitchFamily="34" charset="-34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09600" y="1066800"/>
            <a:ext cx="7696200" cy="5410200"/>
          </a:xfrm>
          <a:solidFill>
            <a:schemeClr val="lt1">
              <a:alpha val="30000"/>
            </a:schemeClr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1001">
            <a:schemeClr val="lt1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Родился 13 декабря 1877 года в деревне </a:t>
            </a:r>
            <a:r>
              <a:rPr lang="ru-RU" sz="26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Слизнево</a:t>
            </a:r>
            <a:r>
              <a:rPr lang="ru-RU" sz="2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6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Сычевского</a:t>
            </a:r>
            <a:r>
              <a:rPr lang="ru-RU" sz="2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уезда Смоленской губернии</a:t>
            </a:r>
          </a:p>
          <a:p>
            <a:r>
              <a:rPr lang="ru-RU" sz="2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Закончил Московский учительский институт, с 1903 г. преподавал в Тверском городском училище, затем в Тверской классической гимназии и реальном училище</a:t>
            </a:r>
          </a:p>
          <a:p>
            <a:r>
              <a:rPr lang="ru-RU" sz="2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Получил образование в Московском инженерном училище путей сообщения</a:t>
            </a:r>
          </a:p>
          <a:p>
            <a:r>
              <a:rPr lang="ru-RU" sz="2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Совмещал преподавательскую работу со службой в </a:t>
            </a:r>
            <a:r>
              <a:rPr lang="ru-RU" sz="26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Горкомхозе</a:t>
            </a:r>
            <a:r>
              <a:rPr lang="ru-RU" sz="2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, занимая должность заведующего техническим отделом Тверской городской управы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Анна\Desktop\проект\IMAG006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551978" cy="5715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5715000"/>
            <a:ext cx="7315200" cy="914400"/>
          </a:xfrm>
          <a:blipFill>
            <a:blip r:embed="rId2" cstate="print">
              <a:grayscl/>
            </a:blip>
            <a:tile tx="0" ty="0" sx="100000" sy="100000" flip="none" algn="tl"/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OldTyper" pitchFamily="18" charset="-52"/>
              </a:rPr>
              <a:t>	Начальное училище в память </a:t>
            </a:r>
            <a:br>
              <a:rPr lang="ru-RU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OldTyper" pitchFamily="18" charset="-52"/>
              </a:rPr>
            </a:b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OldTyper" pitchFamily="18" charset="-52"/>
              </a:rPr>
              <a:t>300-летия царствования дома Романовых</a:t>
            </a:r>
            <a:endParaRPr lang="ru-RU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OldTyper" pitchFamily="18" charset="-52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OldTyper" pitchFamily="18" charset="-52"/>
            </a:endParaRPr>
          </a:p>
        </p:txBody>
      </p:sp>
      <p:pic>
        <p:nvPicPr>
          <p:cNvPr id="7171" name="Picture 3" descr="F:\проект-флешка\фото\00005_20060912_2023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9343" y="533400"/>
            <a:ext cx="4061257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105400" y="762000"/>
            <a:ext cx="3581400" cy="4525963"/>
          </a:xfrm>
        </p:spPr>
        <p:txBody>
          <a:bodyPr/>
          <a:lstStyle/>
          <a:p>
            <a:pPr algn="r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Часовня</a:t>
            </a:r>
          </a:p>
          <a:p>
            <a:pPr algn="r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      Иоанна</a:t>
            </a:r>
          </a:p>
          <a:p>
            <a:pPr algn="r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Кронштадтского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F:\проект-флешка\фото\старая Тверь-фото\187_middle.jpg"/>
          <p:cNvPicPr>
            <a:picLocks noChangeAspect="1" noChangeArrowheads="1"/>
          </p:cNvPicPr>
          <p:nvPr/>
        </p:nvPicPr>
        <p:blipFill>
          <a:blip r:embed="rId2" cstate="print">
            <a:lum bright="2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проект-флешка\фото\старая Тверь-фото\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3410" y="0"/>
            <a:ext cx="9269588" cy="6858000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-152400" y="381000"/>
            <a:ext cx="9296400" cy="91440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OldTyper" pitchFamily="18" charset="-52"/>
              </a:rPr>
              <a:t>Бани на Санкт-Петербургской заставе</a:t>
            </a:r>
            <a:endParaRPr lang="ru-RU" sz="3200" b="1" dirty="0">
              <a:solidFill>
                <a:schemeClr val="accent4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OldTyper" pitchFamily="18" charset="-5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проект\фото\фото\00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096000"/>
            <a:ext cx="4114800" cy="381000"/>
          </a:xfrm>
          <a:noFill/>
          <a:effectLst>
            <a:outerShdw blurRad="50800" dist="50800" dir="5400000" algn="ctr" rotWithShape="0">
              <a:srgbClr val="000000"/>
            </a:outerShdw>
          </a:effectLst>
        </p:spPr>
        <p:txBody>
          <a:bodyPr/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OldTyper" pitchFamily="18" charset="-52"/>
              </a:rPr>
              <a:t>строительство канализации, 1929 г.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OldTyper" pitchFamily="18" charset="-5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01090014">
  <a:themeElements>
    <a:clrScheme name="01090014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01090014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109001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rinthian columns design template">
  <a:themeElements>
    <a:clrScheme name="Тема Office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Тема Offic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хническ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irelight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Firelight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ireligh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100000">
              <a:schemeClr val="phClr">
                <a:tint val="100000"/>
                <a:shade val="8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>
              <a:shade val="95000"/>
              <a:alpha val="90000"/>
            </a:schemeClr>
          </a:solidFill>
          <a:prstDash val="solid"/>
        </a:ln>
        <a:ln w="76200" cap="flat" cmpd="sng" algn="ctr">
          <a:solidFill>
            <a:schemeClr val="phClr">
              <a:shade val="95000"/>
              <a:alpha val="50000"/>
            </a:schemeClr>
          </a:solidFill>
          <a:prstDash val="solid"/>
        </a:ln>
      </a:lnStyleLst>
      <a:effectStyleLst>
        <a:effectStyle>
          <a:effectLst>
            <a:innerShdw blurRad="63500">
              <a:srgbClr val="000000">
                <a:alpha val="60000"/>
              </a:srgbClr>
            </a:inn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  <a:outerShdw blurRad="76200" dist="38100" sx="101000" sy="101000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4200000"/>
            </a:lightRig>
          </a:scene3d>
          <a:sp3d prstMaterial="softmetal">
            <a:bevelT w="63500" h="254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accent1">
                <a:shade val="45000"/>
                <a:satMod val="125000"/>
              </a:schemeClr>
            </a:gs>
            <a:gs pos="100000">
              <a:schemeClr val="phClr">
                <a:shade val="55000"/>
                <a:satMod val="125000"/>
              </a:schemeClr>
            </a:gs>
          </a:gsLst>
          <a:lin ang="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'Город'</Template>
  <TotalTime>1781</TotalTime>
  <Words>234</Words>
  <Application>Microsoft Office PowerPoint</Application>
  <PresentationFormat>Экран (4:3)</PresentationFormat>
  <Paragraphs>28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01090014</vt:lpstr>
      <vt:lpstr>Corinthian columns design template</vt:lpstr>
      <vt:lpstr>Открытая</vt:lpstr>
      <vt:lpstr>Техническая</vt:lpstr>
      <vt:lpstr>Firelight</vt:lpstr>
      <vt:lpstr>     Петръ Фаддеевичъ Богомоловъ                      1877-1931</vt:lpstr>
      <vt:lpstr> Технический отдел Тверской Городской управы                                                           30 марта 1912 года</vt:lpstr>
      <vt:lpstr>С супругой Варварой Николаевной и дочерьми Ольгой, Татьяной и Александрой </vt:lpstr>
      <vt:lpstr>Петр Фаддеевич Богомолов</vt:lpstr>
      <vt:lpstr> Начальное училище в память  300-летия царствования дома Романовых</vt:lpstr>
      <vt:lpstr>Презентация PowerPoint</vt:lpstr>
      <vt:lpstr>Презентация PowerPoint</vt:lpstr>
      <vt:lpstr>Бани на Санкт-Петербургской заставе</vt:lpstr>
      <vt:lpstr>строительство канализации, 1929 г.</vt:lpstr>
      <vt:lpstr>Презентация PowerPoint</vt:lpstr>
      <vt:lpstr>Эскизный проект и детальный  чертеж моста через реку Тверцу</vt:lpstr>
      <vt:lpstr>Презентация PowerPoint</vt:lpstr>
      <vt:lpstr>Тверецкому мосту – 80 лет</vt:lpstr>
      <vt:lpstr>Презентация PowerPoint</vt:lpstr>
      <vt:lpstr>Презентация PowerPoint</vt:lpstr>
      <vt:lpstr>наш город - Тверь</vt:lpstr>
      <vt:lpstr>Презентация PowerPoint</vt:lpstr>
      <vt:lpstr>Цель проекта</vt:lpstr>
      <vt:lpstr>Социологический опрос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Петръ Фаддеевичъ Богомоловъ                      1877-1931</dc:title>
  <cp:lastModifiedBy>Сергей</cp:lastModifiedBy>
  <cp:revision>16</cp:revision>
  <cp:lastPrinted>1601-01-01T00:00:00Z</cp:lastPrinted>
  <dcterms:created xsi:type="dcterms:W3CDTF">1601-01-01T00:00:00Z</dcterms:created>
  <dcterms:modified xsi:type="dcterms:W3CDTF">2012-04-07T11:49:12Z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