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82" r:id="rId2"/>
    <p:sldMasterId id="2147483694" r:id="rId3"/>
    <p:sldMasterId id="2147483730" r:id="rId4"/>
    <p:sldMasterId id="2147483742" r:id="rId5"/>
    <p:sldMasterId id="2147483790" r:id="rId6"/>
    <p:sldMasterId id="2147483802" r:id="rId7"/>
    <p:sldMasterId id="2147483814" r:id="rId8"/>
    <p:sldMasterId id="2147483850" r:id="rId9"/>
    <p:sldMasterId id="2147483862" r:id="rId10"/>
    <p:sldMasterId id="2147483886" r:id="rId11"/>
  </p:sldMasterIdLst>
  <p:notesMasterIdLst>
    <p:notesMasterId r:id="rId30"/>
  </p:notesMasterIdLst>
  <p:sldIdLst>
    <p:sldId id="285" r:id="rId12"/>
    <p:sldId id="283" r:id="rId13"/>
    <p:sldId id="306" r:id="rId14"/>
    <p:sldId id="286" r:id="rId15"/>
    <p:sldId id="287" r:id="rId16"/>
    <p:sldId id="290" r:id="rId17"/>
    <p:sldId id="292" r:id="rId18"/>
    <p:sldId id="294" r:id="rId19"/>
    <p:sldId id="295" r:id="rId20"/>
    <p:sldId id="296" r:id="rId21"/>
    <p:sldId id="293" r:id="rId22"/>
    <p:sldId id="298" r:id="rId23"/>
    <p:sldId id="299" r:id="rId24"/>
    <p:sldId id="308" r:id="rId25"/>
    <p:sldId id="309" r:id="rId26"/>
    <p:sldId id="311" r:id="rId27"/>
    <p:sldId id="312" r:id="rId28"/>
    <p:sldId id="301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93300"/>
    <a:srgbClr val="66CCFF"/>
    <a:srgbClr val="000066"/>
    <a:srgbClr val="9999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69" d="100"/>
          <a:sy n="69" d="100"/>
        </p:scale>
        <p:origin x="-1416" y="-114"/>
      </p:cViewPr>
      <p:guideLst>
        <p:guide orient="horz" pos="2160"/>
        <p:guide pos="51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Результаты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sz="2400">
                      <a:solidFill>
                        <a:schemeClr val="accent4">
                          <a:lumMod val="1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2.8179375604365366E-2"/>
                  <c:y val="-0.30867375628125998"/>
                </c:manualLayout>
              </c:layout>
              <c:spPr/>
              <c:txPr>
                <a:bodyPr/>
                <a:lstStyle/>
                <a:p>
                  <a:pPr>
                    <a:defRPr sz="2400">
                      <a:solidFill>
                        <a:schemeClr val="accent4">
                          <a:lumMod val="1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Известно имя</c:v>
                </c:pt>
                <c:pt idx="1">
                  <c:v>Неизвестно имя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</c:v>
                </c:pt>
                <c:pt idx="1">
                  <c:v>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2400">
                <a:solidFill>
                  <a:schemeClr val="bg1">
                    <a:lumMod val="75000"/>
                  </a:schemeClr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400">
                <a:solidFill>
                  <a:schemeClr val="bg1">
                    <a:lumMod val="75000"/>
                  </a:schemeClr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56876046415250725"/>
          <c:y val="0.75586632060403514"/>
          <c:w val="0.41052631578947546"/>
          <c:h val="0.18132141159793036"/>
        </c:manualLayout>
      </c:layout>
      <c:overlay val="0"/>
      <c:txPr>
        <a:bodyPr/>
        <a:lstStyle/>
        <a:p>
          <a:pPr>
            <a:defRPr>
              <a:solidFill>
                <a:schemeClr val="bg1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049201-B211-4AAC-8BB9-C6991681A1AF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A4AD9-E36B-425C-8A31-DD3D667F8C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849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048000"/>
            <a:ext cx="9144000" cy="8382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2667000"/>
            <a:ext cx="4724400" cy="4572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E88E9C9-A8D7-4FAD-A2E8-84DABCD38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E90B0-4767-4151-94F5-32CA822D6E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036DDB6-984F-4030-8CE4-4A064DEF6D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E88E9C9-A8D7-4FAD-A2E8-84DABCD382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67A9E4D-455A-4788-9812-E3229964C1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85101FA-BAD9-49D6-81BE-DE1EDE7729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7B3466E-AC78-4904-AA18-F021CACF52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1D0FD6D-FB8F-440A-BFA5-EB5E63FFAC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2040B61-8CDE-47EB-B426-30A92874E5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18659BC-0E70-48A9-B81B-45696D9236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0C508D7-0AC5-4C3C-9460-784B2D0A3F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7F3F3AC-2996-4273-8090-4583FF30AC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34150" y="0"/>
            <a:ext cx="1847850" cy="6126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0"/>
            <a:ext cx="5391150" cy="6126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6DDB6-984F-4030-8CE4-4A064DEF6D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B6E90B0-4767-4151-94F5-32CA822D6E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036DDB6-984F-4030-8CE4-4A064DEF6D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E88E9C9-A8D7-4FAD-A2E8-84DABCD382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D67A9E4D-455A-4788-9812-E3229964C1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85101FA-BAD9-49D6-81BE-DE1EDE7729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B3466E-AC78-4904-AA18-F021CACF52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1D0FD6D-FB8F-440A-BFA5-EB5E63FFAC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F2040B61-8CDE-47EB-B426-30A92874E5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18659BC-0E70-48A9-B81B-45696D9236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0C508D7-0AC5-4C3C-9460-784B2D0A3F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0"/>
            <a:ext cx="7391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90600" y="1600200"/>
            <a:ext cx="35433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5433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50645-D2FF-404E-B669-3054FA3E82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C7F3F3AC-2996-4273-8090-4583FF30AC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6E90B0-4767-4151-94F5-32CA822D6E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D036DDB6-984F-4030-8CE4-4A064DEF6D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3657600"/>
            <a:ext cx="6248400" cy="1143000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4648200"/>
            <a:ext cx="6248400" cy="762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solidFill>
                  <a:srgbClr val="B2B2B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8E9C9-A8D7-4FAD-A2E8-84DABCD382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A9E4D-455A-4788-9812-E3229964C1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101FA-BAD9-49D6-81BE-DE1EDE7729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55775" y="1447800"/>
            <a:ext cx="3541713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9888" y="1447800"/>
            <a:ext cx="3541712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3466E-AC78-4904-AA18-F021CACF52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0FD6D-FB8F-440A-BFA5-EB5E63FFAC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40B61-8CDE-47EB-B426-30A92874E5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659BC-0E70-48A9-B81B-45696D9236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A9E4D-455A-4788-9812-E3229964C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508D7-0AC5-4C3C-9460-784B2D0A3F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3F3AC-2996-4273-8090-4583FF30AC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E90B0-4767-4151-94F5-32CA822D6E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28600"/>
            <a:ext cx="1809750" cy="6324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52600" y="228600"/>
            <a:ext cx="5276850" cy="6324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6DDB6-984F-4030-8CE4-4A064DEF6D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8E9C9-A8D7-4FAD-A2E8-84DABCD382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A9E4D-455A-4788-9812-E3229964C1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101FA-BAD9-49D6-81BE-DE1EDE7729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3466E-AC78-4904-AA18-F021CACF52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0FD6D-FB8F-440A-BFA5-EB5E63FFAC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40B61-8CDE-47EB-B426-30A92874E5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101FA-BAD9-49D6-81BE-DE1EDE7729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659BC-0E70-48A9-B81B-45696D9236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508D7-0AC5-4C3C-9460-784B2D0A3F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3F3AC-2996-4273-8090-4583FF30AC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E90B0-4767-4151-94F5-32CA822D6E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6DDB6-984F-4030-8CE4-4A064DEF6D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8E9C9-A8D7-4FAD-A2E8-84DABCD382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A9E4D-455A-4788-9812-E3229964C1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101FA-BAD9-49D6-81BE-DE1EDE7729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B3466E-AC78-4904-AA18-F021CACF52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D0FD6D-FB8F-440A-BFA5-EB5E63FFAC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906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3466E-AC78-4904-AA18-F021CACF52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40B61-8CDE-47EB-B426-30A92874E5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659BC-0E70-48A9-B81B-45696D9236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C508D7-0AC5-4C3C-9460-784B2D0A3F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C7F3F3AC-2996-4273-8090-4583FF30AC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6E90B0-4767-4151-94F5-32CA822D6E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36DDB6-984F-4030-8CE4-4A064DEF6D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8E9C9-A8D7-4FAD-A2E8-84DABCD382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A9E4D-455A-4788-9812-E3229964C1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101FA-BAD9-49D6-81BE-DE1EDE7729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B3466E-AC78-4904-AA18-F021CACF52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0FD6D-FB8F-440A-BFA5-EB5E63FFAC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D0FD6D-FB8F-440A-BFA5-EB5E63FFAC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040B61-8CDE-47EB-B426-30A92874E5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659BC-0E70-48A9-B81B-45696D9236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pPr>
              <a:defRPr/>
            </a:pPr>
            <a:fld id="{F0C508D7-0AC5-4C3C-9460-784B2D0A3F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F3F3AC-2996-4273-8090-4583FF30AC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6E90B0-4767-4151-94F5-32CA822D6E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36DDB6-984F-4030-8CE4-4A064DEF6D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8E9C9-A8D7-4FAD-A2E8-84DABCD382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A9E4D-455A-4788-9812-E3229964C1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101FA-BAD9-49D6-81BE-DE1EDE7729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40B61-8CDE-47EB-B426-30A92874E5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B3466E-AC78-4904-AA18-F021CACF52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D0FD6D-FB8F-440A-BFA5-EB5E63FFAC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40B61-8CDE-47EB-B426-30A92874E5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659BC-0E70-48A9-B81B-45696D9236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C508D7-0AC5-4C3C-9460-784B2D0A3F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pPr>
              <a:defRPr/>
            </a:pPr>
            <a:fld id="{C7F3F3AC-2996-4273-8090-4583FF30AC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6E90B0-4767-4151-94F5-32CA822D6E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36DDB6-984F-4030-8CE4-4A064DEF6D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relight titl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6723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219200"/>
            <a:ext cx="6400800" cy="1600200"/>
          </a:xfrm>
        </p:spPr>
        <p:txBody>
          <a:bodyPr anchor="b" anchorCtr="0"/>
          <a:lstStyle>
            <a:lvl1pPr algn="l">
              <a:defRPr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2971800"/>
            <a:ext cx="5715000" cy="1295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5943600"/>
            <a:ext cx="2133600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5715000"/>
            <a:ext cx="2667000" cy="2286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248400"/>
            <a:ext cx="533400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AE88E9C9-A8D7-4FAD-A2E8-84DABCD382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A9E4D-455A-4788-9812-E3229964C1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659BC-0E70-48A9-B81B-45696D923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relight secti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048000"/>
            <a:ext cx="9144000" cy="381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2057400"/>
            <a:ext cx="7391400" cy="1590675"/>
          </a:xfrm>
        </p:spPr>
        <p:txBody>
          <a:bodyPr anchor="b" anchorCtr="0">
            <a:normAutofit/>
          </a:bodyPr>
          <a:lstStyle>
            <a:lvl1pPr algn="ctr">
              <a:defRPr sz="4400" b="0" i="0" cap="none" baseline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7546" y="3810000"/>
            <a:ext cx="5388909" cy="14239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1500"/>
              </a:spcBef>
              <a:buFontTx/>
              <a:buNone/>
              <a:defRPr sz="1800" kern="120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101FA-BAD9-49D6-81BE-DE1EDE7729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057401"/>
            <a:ext cx="2743200" cy="38989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057401"/>
            <a:ext cx="2743200" cy="38989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B3466E-AC78-4904-AA18-F021CACF52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967753"/>
            <a:ext cx="274320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819400"/>
            <a:ext cx="2743200" cy="31369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1967753"/>
            <a:ext cx="274320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2819400"/>
            <a:ext cx="2743200" cy="31369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D0FD6D-FB8F-440A-BFA5-EB5E63FFAC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40B61-8CDE-47EB-B426-30A92874E5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659BC-0E70-48A9-B81B-45696D9236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ntent capti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0953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25" y="438150"/>
            <a:ext cx="2743200" cy="1618488"/>
          </a:xfrm>
        </p:spPr>
        <p:txBody>
          <a:bodyPr anchor="ctr" anchorCtr="0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438150"/>
            <a:ext cx="4419600" cy="5118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439" y="2514600"/>
            <a:ext cx="1985962" cy="23622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C508D7-0AC5-4C3C-9460-784B2D0A3F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ntent capti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0953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25" y="438150"/>
            <a:ext cx="2743200" cy="161925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75050" y="685800"/>
            <a:ext cx="5264150" cy="4648200"/>
          </a:xfrm>
          <a:prstGeom prst="ellipse">
            <a:avLst/>
          </a:prstGeom>
          <a:ln w="127000">
            <a:solidFill>
              <a:schemeClr val="tx1">
                <a:alpha val="10000"/>
              </a:schemeClr>
            </a:solidFill>
          </a:ln>
          <a:effectLst>
            <a:innerShdw blurRad="190500">
              <a:prstClr val="black">
                <a:alpha val="75000"/>
              </a:prstClr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2104" y="2514600"/>
            <a:ext cx="1984248" cy="2359152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buNone/>
              <a:defRPr sz="1400" kern="120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1500"/>
              </a:spcBef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F3F3AC-2996-4273-8090-4583FF30AC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4209" y="2057400"/>
            <a:ext cx="5678424" cy="3886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6E90B0-4767-4151-94F5-32CA822D6E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533400"/>
            <a:ext cx="1752600" cy="43433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533401"/>
            <a:ext cx="5029200" cy="5422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36DDB6-984F-4030-8CE4-4A064DEF6D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2209800"/>
            <a:ext cx="7162800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505200"/>
            <a:ext cx="6400800" cy="10668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096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096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096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8E9C9-A8D7-4FAD-A2E8-84DABCD382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508D7-0AC5-4C3C-9460-784B2D0A3F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A9E4D-455A-4788-9812-E3229964C1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101FA-BAD9-49D6-81BE-DE1EDE7729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9200" y="2286000"/>
            <a:ext cx="37719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3500" y="2286000"/>
            <a:ext cx="37719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3466E-AC78-4904-AA18-F021CACF52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0FD6D-FB8F-440A-BFA5-EB5E63FFAC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40B61-8CDE-47EB-B426-30A92874E5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659BC-0E70-48A9-B81B-45696D9236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508D7-0AC5-4C3C-9460-784B2D0A3F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3F3AC-2996-4273-8090-4583FF30AC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E90B0-4767-4151-94F5-32CA822D6E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1350" y="1295400"/>
            <a:ext cx="192405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1295400"/>
            <a:ext cx="561975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6DDB6-984F-4030-8CE4-4A064DEF6D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3F3AC-2996-4273-8090-4583FF30AC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AE88E9C9-A8D7-4FAD-A2E8-84DABCD382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67A9E4D-455A-4788-9812-E3229964C1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185101FA-BAD9-49D6-81BE-DE1EDE7729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77B3466E-AC78-4904-AA18-F021CACF52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11D0FD6D-FB8F-440A-BFA5-EB5E63FFAC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2040B61-8CDE-47EB-B426-30A92874E5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18659BC-0E70-48A9-B81B-45696D9236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F0C508D7-0AC5-4C3C-9460-784B2D0A3F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C7F3F3AC-2996-4273-8090-4583FF30AC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B6E90B0-4767-4151-94F5-32CA822D6E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image" Target="../media/image8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0"/>
            <a:ext cx="7391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00200"/>
            <a:ext cx="7239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1290E422-6C24-471E-A4C2-FA9E250971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1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1290E422-6C24-471E-A4C2-FA9E250971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290E422-6C24-471E-A4C2-FA9E250971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28600"/>
            <a:ext cx="7239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5775" y="1447800"/>
            <a:ext cx="72358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290E422-6C24-471E-A4C2-FA9E250971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pPr>
              <a:defRPr/>
            </a:pPr>
            <a:fld id="{1290E422-6C24-471E-A4C2-FA9E250971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1290E422-6C24-471E-A4C2-FA9E250971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1290E422-6C24-471E-A4C2-FA9E250971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1290E422-6C24-471E-A4C2-FA9E250971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irelight content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2057400"/>
            <a:ext cx="50292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4770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100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770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00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248400"/>
            <a:ext cx="5334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110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fld id="{1290E422-6C24-471E-A4C2-FA9E250971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 spc="0" baseline="0">
          <a:gradFill flip="none" rotWithShape="1"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  <a:tileRect/>
          </a:gra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500"/>
        </a:spcBef>
        <a:buFontTx/>
        <a:buBlip>
          <a:blip r:embed="rId14"/>
        </a:buBlip>
        <a:defRPr sz="20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1500"/>
        </a:spcBef>
        <a:buFontTx/>
        <a:buBlip>
          <a:blip r:embed="rId15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1500"/>
        </a:spcBef>
        <a:buFontTx/>
        <a:buBlip>
          <a:blip r:embed="rId15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295400"/>
            <a:ext cx="7696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2286000"/>
            <a:ext cx="7696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3246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1290E422-6C24-471E-A4C2-FA9E250971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1290E422-6C24-471E-A4C2-FA9E250971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3.xml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2.xml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8.emf"/><Relationship Id="rId5" Type="http://schemas.openxmlformats.org/officeDocument/2006/relationships/oleObject" Target="../embeddings/_________Microsoft_Word_97-20031.doc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3.xml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54.emf"/><Relationship Id="rId5" Type="http://schemas.openxmlformats.org/officeDocument/2006/relationships/package" Target="../embeddings/_________Microsoft_Word2.docx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62000" y="0"/>
            <a:ext cx="10668000" cy="914400"/>
          </a:xfrm>
        </p:spPr>
        <p:txBody>
          <a:bodyPr/>
          <a:lstStyle/>
          <a:p>
            <a:r>
              <a:rPr lang="ru-RU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Результаты социологического опроса</a:t>
            </a:r>
            <a:endParaRPr lang="ru-RU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914400" y="1524000"/>
          <a:ext cx="72390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lum bright="7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524000"/>
          </a:xfrm>
        </p:spPr>
        <p:txBody>
          <a:bodyPr>
            <a:noAutofit/>
          </a:bodyPr>
          <a:lstStyle/>
          <a:p>
            <a:pPr lvl="0" algn="ctr"/>
            <a:r>
              <a:rPr 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Встреча с правнучкой Богомолова Петра Фаддеевича – </a:t>
            </a:r>
            <a:br>
              <a:rPr 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Натальей Арнольдовной </a:t>
            </a:r>
            <a:r>
              <a:rPr lang="ru-RU" sz="28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Руф</a:t>
            </a:r>
            <a:r>
              <a:rPr lang="ru-RU" sz="2500" dirty="0" smtClean="0"/>
              <a:t/>
            </a:r>
            <a:br>
              <a:rPr lang="ru-RU" sz="2500" dirty="0" smtClean="0"/>
            </a:br>
            <a:endParaRPr lang="ru-RU" sz="2500" dirty="0"/>
          </a:p>
        </p:txBody>
      </p:sp>
      <p:pic>
        <p:nvPicPr>
          <p:cNvPr id="5122" name="Picture 2" descr="F:\Фото Проект 2011\DSC091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1257300"/>
            <a:ext cx="3505200" cy="2628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F:\Фото Проект 2011\DSC091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4057650"/>
            <a:ext cx="3530600" cy="2647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F:\Фото Проект 2011\DSC0911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4953000" cy="3714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Волынское кладбище</a:t>
            </a:r>
            <a:endParaRPr lang="ru-RU" sz="3600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5433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 descr="F:\проект-флешка\фото\Canon\IMG_177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53000" y="1050899"/>
            <a:ext cx="3581400" cy="2682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9" name="Picture 3" descr="F:\проект-флешка\фото\Canon\IMG_1784.JPG"/>
          <p:cNvPicPr>
            <a:picLocks noChangeAspect="1" noChangeArrowheads="1"/>
          </p:cNvPicPr>
          <p:nvPr/>
        </p:nvPicPr>
        <p:blipFill>
          <a:blip r:embed="rId3" cstate="email">
            <a:lum bright="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506" y="1602707"/>
            <a:ext cx="4952999" cy="4185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0" name="Picture 4" descr="F:\проект-флешка\фото\Canon\IMG_1788.JPG"/>
          <p:cNvPicPr>
            <a:picLocks noChangeAspect="1" noChangeArrowheads="1"/>
          </p:cNvPicPr>
          <p:nvPr/>
        </p:nvPicPr>
        <p:blipFill>
          <a:blip r:embed="rId4" cstate="email">
            <a:lum bright="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6369" y="4038600"/>
            <a:ext cx="2782231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F:\Фото Проект 2011\DSC0917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3886200"/>
            <a:ext cx="3759200" cy="2819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828800"/>
          </a:xfrm>
        </p:spPr>
        <p:txBody>
          <a:bodyPr/>
          <a:lstStyle/>
          <a:p>
            <a:pPr lvl="0" algn="ctr"/>
            <a:r>
              <a:rPr 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Встреча с заместителем Главы Администрации Заволжского района города Твери – </a:t>
            </a:r>
            <a:r>
              <a:rPr lang="ru-RU" sz="2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/>
            </a:r>
            <a:br>
              <a:rPr lang="ru-RU" sz="2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r>
              <a:rPr lang="ru-RU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 </a:t>
            </a:r>
            <a:r>
              <a:rPr lang="ru-RU" sz="2600" b="1" dirty="0" smtClean="0"/>
              <a:t/>
            </a:r>
            <a:br>
              <a:rPr lang="ru-RU" sz="2600" b="1" dirty="0" smtClean="0"/>
            </a:br>
            <a:endParaRPr lang="ru-RU" sz="2600" b="1" dirty="0"/>
          </a:p>
        </p:txBody>
      </p:sp>
      <p:pic>
        <p:nvPicPr>
          <p:cNvPr id="7170" name="Picture 2" descr="F:\Фото Проект 2011\DSC0916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8700" y="1905000"/>
            <a:ext cx="3543300" cy="2657475"/>
          </a:xfrm>
          <a:prstGeom prst="rect">
            <a:avLst/>
          </a:prstGeom>
          <a:noFill/>
        </p:spPr>
      </p:pic>
      <p:pic>
        <p:nvPicPr>
          <p:cNvPr id="7171" name="Picture 3" descr="F:\Фото Проект 2011\DSC0916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3543300" cy="26574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181600" y="4820960"/>
            <a:ext cx="389255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kern="0" dirty="0" smtClean="0">
                <a:solidFill>
                  <a:srgbClr val="FFFFFF">
                    <a:lumMod val="85000"/>
                    <a:lumOff val="15000"/>
                  </a:srgbClr>
                </a:solidFill>
                <a:latin typeface="Calibri" pitchFamily="34" charset="0"/>
                <a:ea typeface="+mj-ea"/>
                <a:cs typeface="+mj-cs"/>
              </a:rPr>
              <a:t>Александром</a:t>
            </a:r>
          </a:p>
          <a:p>
            <a:pPr algn="ctr"/>
            <a:r>
              <a:rPr lang="ru-RU" sz="2800" kern="0" dirty="0" smtClean="0">
                <a:solidFill>
                  <a:srgbClr val="FFFFFF">
                    <a:lumMod val="85000"/>
                    <a:lumOff val="15000"/>
                  </a:srgbClr>
                </a:solidFill>
                <a:latin typeface="Calibri" pitchFamily="34" charset="0"/>
                <a:ea typeface="+mj-ea"/>
                <a:cs typeface="+mj-cs"/>
              </a:rPr>
              <a:t>Валентиновичем</a:t>
            </a:r>
          </a:p>
          <a:p>
            <a:pPr algn="ctr"/>
            <a:r>
              <a:rPr lang="ru-RU" sz="2600" kern="0" dirty="0" smtClean="0">
                <a:solidFill>
                  <a:srgbClr val="FFFFFF">
                    <a:lumMod val="85000"/>
                    <a:lumOff val="15000"/>
                  </a:srgbClr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ru-RU" sz="3600" kern="0" dirty="0" err="1" smtClean="0">
                <a:solidFill>
                  <a:srgbClr val="FFFFFF">
                    <a:lumMod val="85000"/>
                    <a:lumOff val="15000"/>
                  </a:srgbClr>
                </a:solidFill>
                <a:latin typeface="Calibri" pitchFamily="34" charset="0"/>
                <a:ea typeface="+mj-ea"/>
                <a:cs typeface="+mj-cs"/>
              </a:rPr>
              <a:t>Тяминым</a:t>
            </a:r>
            <a:endParaRPr lang="ru-RU" sz="3600" dirty="0">
              <a:latin typeface="Calibri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5556856"/>
              </p:ext>
            </p:extLst>
          </p:nvPr>
        </p:nvGraphicFramePr>
        <p:xfrm>
          <a:off x="2286000" y="0"/>
          <a:ext cx="4495800" cy="6879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Document" r:id="rId5" imgW="6285466" imgH="9613548" progId="Word.Document.8">
                  <p:embed/>
                </p:oleObj>
              </mc:Choice>
              <mc:Fallback>
                <p:oleObj name="Document" r:id="rId5" imgW="6285466" imgH="9613548" progId="Word.Document.8">
                  <p:embed/>
                  <p:pic>
                    <p:nvPicPr>
                      <p:cNvPr id="0" name="Picture 2" descr="Упаковочная бумага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0"/>
                        <a:ext cx="4495800" cy="687940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Школьный конкурс рисунков </a:t>
            </a:r>
            <a:b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</a:br>
            <a: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«Творчество Петра </a:t>
            </a:r>
            <a:r>
              <a:rPr lang="ru-RU" sz="3600" i="1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Фаддеевича</a:t>
            </a:r>
            <a: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Богомолова»</a:t>
            </a:r>
            <a:endParaRPr lang="ru-RU" sz="3600" i="1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180226" name="Picture 2" descr="F:\выставка\DSC092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lum bright="1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90760">
            <a:off x="4915739" y="1636846"/>
            <a:ext cx="3658618" cy="4878157"/>
          </a:xfrm>
          <a:prstGeom prst="rect">
            <a:avLst/>
          </a:prstGeom>
          <a:solidFill>
            <a:srgbClr val="FFFFFF">
              <a:shade val="85000"/>
            </a:srgbClr>
          </a:solidFill>
          <a:ln w="444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0227" name="Picture 3" descr="F:\выставка\DSC092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47982">
            <a:off x="354697" y="1809750"/>
            <a:ext cx="4292600" cy="3219450"/>
          </a:xfrm>
          <a:prstGeom prst="rect">
            <a:avLst/>
          </a:prstGeom>
          <a:solidFill>
            <a:srgbClr val="FFFFFF">
              <a:shade val="85000"/>
            </a:srgbClr>
          </a:solidFill>
          <a:ln w="444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0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0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1" name="Picture 3" descr="F:\выставка\DSC092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92671">
            <a:off x="5105400" y="1730185"/>
            <a:ext cx="3657600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Школьный конкурс рисунков </a:t>
            </a:r>
            <a:b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</a:br>
            <a: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«Проект памятной доски на мост </a:t>
            </a:r>
            <a:b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</a:br>
            <a: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через реку </a:t>
            </a:r>
            <a:r>
              <a:rPr lang="ru-RU" sz="3600" i="1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Тверцу</a:t>
            </a:r>
            <a: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»</a:t>
            </a:r>
            <a:endParaRPr lang="ru-RU" sz="3600" i="1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181250" name="Picture 2" descr="F:\выставка\DSC092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1004169">
            <a:off x="406258" y="2034279"/>
            <a:ext cx="4439708" cy="3329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1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1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895600" y="381000"/>
            <a:ext cx="6400800" cy="869950"/>
          </a:xfrm>
        </p:spPr>
        <p:txBody>
          <a:bodyPr/>
          <a:lstStyle/>
          <a:p>
            <a:r>
              <a:rPr lang="ru-RU" sz="4000" b="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Освещение проекта в СМИ</a:t>
            </a:r>
            <a:endParaRPr lang="ru-RU" sz="4000" b="0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idx="2"/>
          </p:nvPr>
        </p:nvSpPr>
        <p:spPr>
          <a:xfrm>
            <a:off x="152400" y="1600200"/>
            <a:ext cx="3200400" cy="3429000"/>
          </a:xfrm>
        </p:spPr>
        <p:txBody>
          <a:bodyPr/>
          <a:lstStyle/>
          <a:p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Газета</a:t>
            </a:r>
          </a:p>
          <a:p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«Комсомольская правда. Тверь»</a:t>
            </a:r>
          </a:p>
          <a:p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Среда, 9 марта</a:t>
            </a:r>
          </a:p>
          <a:p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2011 год</a:t>
            </a:r>
            <a:endParaRPr lang="ru-RU" sz="2800" i="1" dirty="0">
              <a:solidFill>
                <a:schemeClr val="accent4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192514" name="Picture 2" descr="F:\проект-флешка\фото\IMAG011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95600" y="1410172"/>
            <a:ext cx="6095999" cy="4590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Читайте на сайте </a:t>
            </a:r>
            <a:r>
              <a:rPr 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KP.RU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198658" name="Object 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181461" y="1429989"/>
          <a:ext cx="4752739" cy="5037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74" name="Документ" r:id="rId5" imgW="5939845" imgH="6296781" progId="Word.Document.12">
                  <p:embed/>
                </p:oleObj>
              </mc:Choice>
              <mc:Fallback>
                <p:oleObj name="Документ" r:id="rId5" imgW="5939845" imgH="6296781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1461" y="1429989"/>
                        <a:ext cx="4752739" cy="50378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891A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E7DEC9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9144000" cy="914400"/>
          </a:xfrm>
        </p:spPr>
        <p:txBody>
          <a:bodyPr/>
          <a:lstStyle/>
          <a:p>
            <a:r>
              <a:rPr lang="ru-RU" sz="3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Итоги проекта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00" y="304800"/>
            <a:ext cx="7543800" cy="6270566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 lvl="0" algn="just">
              <a:buClr>
                <a:schemeClr val="tx1"/>
              </a:buClr>
              <a:buFont typeface="Wingdings" pitchFamily="2" charset="2"/>
              <a:buChar char=""/>
            </a:pPr>
            <a:r>
              <a:rPr lang="ru-RU" sz="2300" dirty="0" smtClean="0">
                <a:latin typeface="Segoe Print" pitchFamily="2" charset="0"/>
              </a:rPr>
              <a:t>Мы научились сообща действовать, общаться с людьми.</a:t>
            </a:r>
          </a:p>
          <a:p>
            <a:pPr lvl="0" algn="just">
              <a:buClr>
                <a:schemeClr val="tx1"/>
              </a:buClr>
              <a:buFont typeface="Wingdings" pitchFamily="2" charset="2"/>
              <a:buChar char=""/>
            </a:pPr>
            <a:r>
              <a:rPr lang="ru-RU" sz="2300" dirty="0" smtClean="0">
                <a:latin typeface="Segoe Print" pitchFamily="2" charset="0"/>
              </a:rPr>
              <a:t>Мы чувствуем себя сопричастными к прошлому и настоящему нашего города.</a:t>
            </a:r>
          </a:p>
          <a:p>
            <a:pPr lvl="0" algn="just">
              <a:buClr>
                <a:schemeClr val="tx1"/>
              </a:buClr>
              <a:buFont typeface="Wingdings" pitchFamily="2" charset="2"/>
              <a:buChar char=""/>
            </a:pPr>
            <a:r>
              <a:rPr lang="ru-RU" sz="2300" dirty="0" smtClean="0">
                <a:latin typeface="Segoe Print" pitchFamily="2" charset="0"/>
              </a:rPr>
              <a:t>У нас активная позиция! Мы не просто обыватели, а деятельные жители нашего любимого города Твери.</a:t>
            </a:r>
          </a:p>
          <a:p>
            <a:pPr lvl="0" algn="just">
              <a:buClr>
                <a:schemeClr val="tx1"/>
              </a:buClr>
              <a:buFont typeface="Wingdings" pitchFamily="2" charset="2"/>
              <a:buChar char=""/>
            </a:pPr>
            <a:r>
              <a:rPr lang="ru-RU" sz="2300" dirty="0" smtClean="0">
                <a:latin typeface="Segoe Print" pitchFamily="2" charset="0"/>
              </a:rPr>
              <a:t>В нашем городе жили и работали такие талантливые, высококвалифицированные и бескорыстные люди как Петр </a:t>
            </a:r>
            <a:r>
              <a:rPr lang="ru-RU" sz="2300" dirty="0" err="1" smtClean="0">
                <a:latin typeface="Segoe Print" pitchFamily="2" charset="0"/>
              </a:rPr>
              <a:t>Фаддеевич</a:t>
            </a:r>
            <a:r>
              <a:rPr lang="ru-RU" sz="2300" dirty="0" smtClean="0">
                <a:latin typeface="Segoe Print" pitchFamily="2" charset="0"/>
              </a:rPr>
              <a:t> Богомолов. Нам есть на кого равняться!</a:t>
            </a:r>
          </a:p>
          <a:p>
            <a:pPr lvl="0" algn="just">
              <a:buClr>
                <a:schemeClr val="tx1"/>
              </a:buClr>
              <a:buFont typeface="Wingdings" pitchFamily="2" charset="2"/>
              <a:buChar char=""/>
            </a:pPr>
            <a:r>
              <a:rPr lang="ru-RU" sz="2300" dirty="0" smtClean="0">
                <a:latin typeface="Segoe Print" pitchFamily="2" charset="0"/>
              </a:rPr>
              <a:t>Имя Богомолова Петра Фаддеевича не будет забыто. Мы добьемся установки памятной доски на мост через реку </a:t>
            </a:r>
            <a:r>
              <a:rPr lang="ru-RU" sz="2300" dirty="0" err="1" smtClean="0">
                <a:latin typeface="Segoe Print" pitchFamily="2" charset="0"/>
              </a:rPr>
              <a:t>Тверцу</a:t>
            </a:r>
            <a:r>
              <a:rPr lang="ru-RU" sz="2300" dirty="0" smtClean="0">
                <a:latin typeface="Segoe Print" pitchFamily="2" charset="0"/>
              </a:rPr>
              <a:t> к 80-летию его строительства.</a:t>
            </a:r>
          </a:p>
          <a:p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проект-флешка\биб-ка Горького\IMAG0031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email">
            <a:lum bright="20000" contras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3854"/>
            <a:ext cx="9144000" cy="684414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391400" cy="914400"/>
          </a:xfrm>
        </p:spPr>
        <p:txBody>
          <a:bodyPr/>
          <a:lstStyle/>
          <a:p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Этапы работы</a:t>
            </a:r>
            <a:endParaRPr lang="ru-RU" sz="40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7924800" cy="4419600"/>
          </a:xfrm>
          <a:blipFill dpi="0" rotWithShape="1">
            <a:blip r:embed="rId3" cstate="print">
              <a:alphaModFix amt="70000"/>
              <a:lum contrast="-10000"/>
            </a:blip>
            <a:srcRect/>
            <a:tile tx="0" ty="0" sx="100000" sy="100000" flip="none" algn="tl"/>
          </a:blipFill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latin typeface="a_OldTyper" pitchFamily="18" charset="-52"/>
              </a:rPr>
              <a:t>		</a:t>
            </a:r>
          </a:p>
          <a:p>
            <a:pPr algn="ctr">
              <a:buNone/>
            </a:pPr>
            <a:r>
              <a:rPr lang="ru-RU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Изучение литературы, периодики о деятельности П. Ф. Богомолова в библиотеках имени Горького и Герцена, а также посещение Тверского областного архива, где Лидия Борисовна Смирнова и Виталий Темников оказали помощь в подборке и обработке архивных материалов</a:t>
            </a:r>
          </a:p>
          <a:p>
            <a:pPr marL="514350" indent="-514350">
              <a:buNone/>
            </a:pPr>
            <a:endParaRPr lang="ru-RU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83880" cy="762000"/>
          </a:xfrm>
        </p:spPr>
        <p:txBody>
          <a:bodyPr/>
          <a:lstStyle/>
          <a:p>
            <a:pPr algn="ctr"/>
            <a:r>
              <a:rPr lang="ru-RU" b="0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Изучение законодательной базы</a:t>
            </a:r>
            <a:endParaRPr lang="ru-RU" b="0" i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3400" y="1295400"/>
            <a:ext cx="8183880" cy="51054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Конституция РФ</a:t>
            </a:r>
          </a:p>
          <a:p>
            <a:endParaRPr lang="ru-RU" dirty="0" smtClean="0"/>
          </a:p>
          <a:p>
            <a:r>
              <a:rPr lang="ru-RU" dirty="0" smtClean="0"/>
              <a:t>Федеральный закон "Об общих принципах организации местного самоуправления в РФ" (закон о МСУ) от 06.10.2003 N 131-ФЗ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Закон Тверской области № 22-ЗО от 13 апреля 2004 года "Об объектах культурного наследия (памятниках истории и культуры) в Тверской области" </a:t>
            </a:r>
          </a:p>
          <a:p>
            <a:endParaRPr lang="ru-RU" dirty="0" smtClean="0"/>
          </a:p>
          <a:p>
            <a:r>
              <a:rPr lang="ru-RU" dirty="0" smtClean="0"/>
              <a:t>Закон Тверской области от 23 декабря 2009 г. N 112-ЗО «Об объектах культурного наследия (памятниках истории и культуры) в Тверской области»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проект-флешка\фото\старая Тверь-фото\3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2052" name="Picture 4" descr="F:\проект-флешка\фото\Canon\SAM_016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4038600"/>
            <a:ext cx="4114800" cy="263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417638"/>
          </a:xfrm>
        </p:spPr>
        <p:txBody>
          <a:bodyPr/>
          <a:lstStyle/>
          <a:p>
            <a:r>
              <a:rPr lang="ru-RU" sz="3200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Изучение объектов в городе, построенных по проектам архитектора П.Ф. Богомолова </a:t>
            </a:r>
            <a:endParaRPr lang="ru-RU" sz="3200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685800" y="5867400"/>
            <a:ext cx="3657600" cy="838200"/>
          </a:xfrm>
          <a:blipFill dpi="0" rotWithShape="1">
            <a:blip r:embed="rId4" cstate="print">
              <a:alphaModFix amt="43000"/>
            </a:blip>
            <a:srcRect/>
            <a:tile tx="0" ty="0" sx="100000" sy="100000" flip="none" algn="tl"/>
          </a:blipFill>
          <a:ln>
            <a:noFill/>
          </a:ln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sz="2800" b="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Длина – 145 метров</a:t>
            </a:r>
          </a:p>
          <a:p>
            <a:pPr algn="ctr">
              <a:spcBef>
                <a:spcPts val="0"/>
              </a:spcBef>
            </a:pPr>
            <a:r>
              <a:rPr lang="ru-RU" sz="2800" b="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Ширина – 20 метров</a:t>
            </a:r>
            <a:endParaRPr lang="ru-RU" sz="2800" b="0" i="1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5410200" y="2057400"/>
            <a:ext cx="2971800" cy="1793875"/>
          </a:xfrm>
          <a:blipFill dpi="0" rotWithShape="1">
            <a:blip r:embed="rId4" cstate="print">
              <a:alphaModFix amt="64000"/>
              <a:lum contrast="-10000"/>
            </a:blip>
            <a:srcRect/>
            <a:tile tx="0" ty="0" sx="100000" sy="100000" flip="none" algn="tl"/>
          </a:blipFill>
        </p:spPr>
        <p:txBody>
          <a:bodyPr/>
          <a:lstStyle/>
          <a:p>
            <a:r>
              <a:rPr lang="ru-RU" sz="2800" b="0" i="1" u="sng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ourier New" pitchFamily="49" charset="0"/>
              </a:rPr>
              <a:t>Тверецкий</a:t>
            </a:r>
            <a:r>
              <a:rPr lang="ru-RU" sz="2800" b="0" i="1" u="sng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ourier New" pitchFamily="49" charset="0"/>
              </a:rPr>
              <a:t> мост: </a:t>
            </a:r>
            <a:r>
              <a:rPr lang="ru-RU" sz="2800" b="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ourier New" pitchFamily="49" charset="0"/>
              </a:rPr>
              <a:t>автомобильный трамвайный пешеходный </a:t>
            </a:r>
          </a:p>
        </p:txBody>
      </p:sp>
      <p:pic>
        <p:nvPicPr>
          <p:cNvPr id="2051" name="Picture 3" descr="F:\IMAG007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4654446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 smtClean="0">
              <a:solidFill>
                <a:schemeClr val="accent4">
                  <a:lumMod val="1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5122" name="Picture 2" descr="F:\проект-флешка\фото\Canon\DSC0228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68057">
            <a:off x="2813679" y="1529769"/>
            <a:ext cx="6001437" cy="4495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90600" y="228600"/>
            <a:ext cx="7391400" cy="914400"/>
          </a:xfrm>
        </p:spPr>
        <p:txBody>
          <a:bodyPr/>
          <a:lstStyle/>
          <a:p>
            <a:r>
              <a:rPr lang="ru-RU" sz="33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OldTyper" pitchFamily="18" charset="-52"/>
                <a:cs typeface="Courier New" pitchFamily="49" charset="0"/>
              </a:rPr>
              <a:t>Бани на Санкт-Петербургской заставе</a:t>
            </a:r>
            <a:endParaRPr lang="ru-RU" sz="33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OldTyper" pitchFamily="18" charset="-52"/>
              <a:cs typeface="Courier New" pitchFamily="49" charset="0"/>
            </a:endParaRPr>
          </a:p>
        </p:txBody>
      </p:sp>
      <p:pic>
        <p:nvPicPr>
          <p:cNvPr id="5" name="Picture 4" descr="F:\проект\фото\Canon\DSC02283.JPG"/>
          <p:cNvPicPr>
            <a:picLocks noChangeAspect="1" noChangeArrowheads="1"/>
          </p:cNvPicPr>
          <p:nvPr/>
        </p:nvPicPr>
        <p:blipFill>
          <a:blip r:embed="rId4" cstate="email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1391852">
            <a:off x="520096" y="1152204"/>
            <a:ext cx="2888363" cy="2166273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>
            <a:outerShdw blurRad="50800" dist="571500" dir="1980000" sx="73000" sy="73000" algn="ctr" rotWithShape="0">
              <a:srgbClr val="000000">
                <a:alpha val="39000"/>
              </a:srgbClr>
            </a:outerShdw>
          </a:effectLst>
        </p:spPr>
      </p:pic>
      <p:pic>
        <p:nvPicPr>
          <p:cNvPr id="6" name="Picture 2" descr="F:\проект-флешка\фото\старая Тверь-фото\8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886200"/>
            <a:ext cx="3501845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FFFFFF"/>
            </a:solidFill>
          </a:ln>
          <a:effectLst>
            <a:outerShdw blurRad="50000" dist="63500" dir="12600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F:\проект-флешка\фото\Canon\IMG_180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385455" y="-27709"/>
            <a:ext cx="10529455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762000" y="381000"/>
            <a:ext cx="9144000" cy="914400"/>
          </a:xfrm>
        </p:spPr>
        <p:txBody>
          <a:bodyPr>
            <a:noAutofit/>
          </a:bodyPr>
          <a:lstStyle/>
          <a:p>
            <a:pPr algn="r"/>
            <a:r>
              <a:rPr lang="ru-RU" sz="3600" b="1" dirty="0" smtClean="0">
                <a:solidFill>
                  <a:schemeClr val="bg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a_OldTyper" pitchFamily="18" charset="-52"/>
              </a:rPr>
              <a:t>Музыкальная школа имени </a:t>
            </a:r>
            <a:br>
              <a:rPr lang="ru-RU" sz="3600" b="1" dirty="0" smtClean="0">
                <a:solidFill>
                  <a:schemeClr val="bg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a_OldTyper" pitchFamily="18" charset="-52"/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a_OldTyper" pitchFamily="18" charset="-52"/>
              </a:rPr>
              <a:t>М.П. Мусоргского</a:t>
            </a:r>
            <a:endParaRPr lang="ru-RU" sz="3600" b="1" dirty="0">
              <a:solidFill>
                <a:schemeClr val="bg1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a_OldTyper" pitchFamily="18" charset="-5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F:\проект-флешка\фото\Canon\IMG_18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495425"/>
            <a:ext cx="7162800" cy="5372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F:\проект-флешка\фото\Canon\IMG_1811.JPG"/>
          <p:cNvPicPr>
            <a:picLocks noChangeAspect="1" noChangeArrowheads="1"/>
          </p:cNvPicPr>
          <p:nvPr/>
        </p:nvPicPr>
        <p:blipFill>
          <a:blip r:embed="rId4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55104">
            <a:off x="6101742" y="233918"/>
            <a:ext cx="2652434" cy="2655181"/>
          </a:xfrm>
          <a:prstGeom prst="ellipse">
            <a:avLst/>
          </a:prstGeom>
          <a:ln w="508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198" name="Picture 6" descr="F:\проект-флешка\фото\Canon\SAM_0196.JPG"/>
          <p:cNvPicPr>
            <a:picLocks noChangeAspect="1" noChangeArrowheads="1"/>
          </p:cNvPicPr>
          <p:nvPr/>
        </p:nvPicPr>
        <p:blipFill>
          <a:blip r:embed="rId5" cstate="email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60398">
            <a:off x="463396" y="493004"/>
            <a:ext cx="3860435" cy="2905108"/>
          </a:xfrm>
          <a:prstGeom prst="rect">
            <a:avLst/>
          </a:prstGeom>
          <a:solidFill>
            <a:srgbClr val="FFFFFF">
              <a:shade val="85000"/>
            </a:srgbClr>
          </a:solidFill>
          <a:ln w="508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457200" y="152400"/>
            <a:ext cx="10058400" cy="914400"/>
          </a:xfrm>
        </p:spPr>
        <p:txBody>
          <a:bodyPr/>
          <a:lstStyle/>
          <a:p>
            <a:r>
              <a:rPr lang="ru-RU" sz="33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OldTyper" pitchFamily="18" charset="-52"/>
              </a:rPr>
              <a:t>Жилое здание на улице Володарского, </a:t>
            </a:r>
            <a:br>
              <a:rPr lang="ru-RU" sz="33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OldTyper" pitchFamily="18" charset="-52"/>
              </a:rPr>
            </a:br>
            <a:r>
              <a:rPr lang="ru-RU" sz="33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OldTyper" pitchFamily="18" charset="-52"/>
              </a:rPr>
              <a:t>           д. 39</a:t>
            </a:r>
            <a:endParaRPr lang="ru-RU" sz="33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OldTyper" pitchFamily="18" charset="-52"/>
            </a:endParaRPr>
          </a:p>
        </p:txBody>
      </p:sp>
      <p:pic>
        <p:nvPicPr>
          <p:cNvPr id="8197" name="Picture 5" descr="F:\проект-флешка\фото\Canon\IMG_181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3042386"/>
            <a:ext cx="3505200" cy="3556852"/>
          </a:xfrm>
          <a:prstGeom prst="round2DiagRect">
            <a:avLst>
              <a:gd name="adj1" fmla="val 16667"/>
              <a:gd name="adj2" fmla="val 0"/>
            </a:avLst>
          </a:prstGeom>
          <a:ln w="412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ловина рамки 14"/>
          <p:cNvSpPr/>
          <p:nvPr/>
        </p:nvSpPr>
        <p:spPr>
          <a:xfrm rot="5400000">
            <a:off x="8001000" y="228600"/>
            <a:ext cx="914400" cy="91440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524000"/>
          </a:xfrm>
        </p:spPr>
        <p:txBody>
          <a:bodyPr>
            <a:noAutofit/>
          </a:bodyPr>
          <a:lstStyle/>
          <a:p>
            <a:pPr lvl="0" algn="ctr"/>
            <a:r>
              <a:rPr lang="ru-RU" sz="2800" b="0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Встреча с заведующей бани на Санкт-Петербургской заставе, построенной в 1920-х годах – </a:t>
            </a:r>
            <a:br>
              <a:rPr lang="ru-RU" sz="2800" b="0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ru-RU" sz="2800" b="0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Светланой Сергеевной Соколовой</a:t>
            </a: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ru-RU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F:\проект-флешка\фото\Canon\SAM_016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5689601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F:\проект-флешка\фото\Canon\SAM_016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57800" y="4495800"/>
            <a:ext cx="3541222" cy="1995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Половина рамки 16"/>
          <p:cNvSpPr/>
          <p:nvPr/>
        </p:nvSpPr>
        <p:spPr>
          <a:xfrm rot="16200000">
            <a:off x="152401" y="5791200"/>
            <a:ext cx="914400" cy="91440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990600"/>
          </a:xfrm>
        </p:spPr>
        <p:txBody>
          <a:bodyPr>
            <a:noAutofit/>
          </a:bodyPr>
          <a:lstStyle/>
          <a:p>
            <a:pPr lvl="0"/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Встреча с директором музыкальной школы имени М.П. Мусоргского на улице М.Е. Салтыкова–Щедрина- </a:t>
            </a:r>
            <a:br>
              <a:rPr lang="ru-RU" sz="2800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Региной Николаевной </a:t>
            </a:r>
            <a:r>
              <a:rPr lang="ru-RU" sz="2800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Блиновой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098" name="Picture 2" descr="F:\проект-флешка\фото\Canon\IMG_18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00200" y="1929436"/>
            <a:ext cx="5816058" cy="43569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theme/theme1.xml><?xml version="1.0" encoding="utf-8"?>
<a:theme xmlns:a="http://schemas.openxmlformats.org/drawingml/2006/main" name="01090014">
  <a:themeElements>
    <a:clrScheme name="01090014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01090014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109001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9001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9001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9001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9001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9001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1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1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1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1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1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1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Шаблон оформления 'Город'">
  <a:themeElements>
    <a:clrScheme name="">
      <a:dk1>
        <a:srgbClr val="292929"/>
      </a:dk1>
      <a:lt1>
        <a:srgbClr val="FFFFFF"/>
      </a:lt1>
      <a:dk2>
        <a:srgbClr val="C0C0C0"/>
      </a:dk2>
      <a:lt2>
        <a:srgbClr val="FFFFFF"/>
      </a:lt2>
      <a:accent1>
        <a:srgbClr val="AE6A58"/>
      </a:accent1>
      <a:accent2>
        <a:srgbClr val="A18461"/>
      </a:accent2>
      <a:accent3>
        <a:srgbClr val="DCDCDC"/>
      </a:accent3>
      <a:accent4>
        <a:srgbClr val="DADADA"/>
      </a:accent4>
      <a:accent5>
        <a:srgbClr val="D3B9B4"/>
      </a:accent5>
      <a:accent6>
        <a:srgbClr val="917757"/>
      </a:accent6>
      <a:hlink>
        <a:srgbClr val="71584D"/>
      </a:hlink>
      <a:folHlink>
        <a:srgbClr val="343332"/>
      </a:folHlink>
    </a:clrScheme>
    <a:fontScheme name="Тема Offic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ма Office 1">
        <a:dk1>
          <a:srgbClr val="663300"/>
        </a:dk1>
        <a:lt1>
          <a:srgbClr val="C0C0C0"/>
        </a:lt1>
        <a:dk2>
          <a:srgbClr val="D7C5B5"/>
        </a:dk2>
        <a:lt2>
          <a:srgbClr val="292929"/>
        </a:lt2>
        <a:accent1>
          <a:srgbClr val="AE6A58"/>
        </a:accent1>
        <a:accent2>
          <a:srgbClr val="A18461"/>
        </a:accent2>
        <a:accent3>
          <a:srgbClr val="DCDCDC"/>
        </a:accent3>
        <a:accent4>
          <a:srgbClr val="562A00"/>
        </a:accent4>
        <a:accent5>
          <a:srgbClr val="D3B9B4"/>
        </a:accent5>
        <a:accent6>
          <a:srgbClr val="917757"/>
        </a:accent6>
        <a:hlink>
          <a:srgbClr val="71584D"/>
        </a:hlink>
        <a:folHlink>
          <a:srgbClr val="34333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rinthian columns design template">
  <a:themeElements>
    <a:clrScheme name="Тема Office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Тема Office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Поток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хническ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Delux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Firelight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Firelight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ireligh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100000">
              <a:schemeClr val="phClr">
                <a:tint val="100000"/>
                <a:shade val="8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path path="circle">
            <a:fillToRect l="25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>
              <a:shade val="95000"/>
              <a:alpha val="90000"/>
            </a:schemeClr>
          </a:solidFill>
          <a:prstDash val="solid"/>
        </a:ln>
        <a:ln w="76200" cap="flat" cmpd="sng" algn="ctr">
          <a:solidFill>
            <a:schemeClr val="phClr">
              <a:shade val="95000"/>
              <a:alpha val="50000"/>
            </a:schemeClr>
          </a:solidFill>
          <a:prstDash val="solid"/>
        </a:ln>
      </a:lnStyleLst>
      <a:effectStyleLst>
        <a:effectStyle>
          <a:effectLst>
            <a:innerShdw blurRad="63500">
              <a:srgbClr val="000000">
                <a:alpha val="60000"/>
              </a:srgbClr>
            </a:innerShdw>
          </a:effectLst>
        </a:effectStyle>
        <a:effectStyle>
          <a:effectLst>
            <a:innerShdw blurRad="63500">
              <a:srgbClr val="000000">
                <a:alpha val="50000"/>
              </a:srgbClr>
            </a:innerShdw>
            <a:outerShdw blurRad="76200" dist="38100" sx="101000" sy="101000" rotWithShape="0">
              <a:srgbClr val="000000">
                <a:alpha val="60000"/>
              </a:srgbClr>
            </a:outerShdw>
          </a:effectLst>
        </a:effectStyle>
        <a:effectStyle>
          <a:effectLst>
            <a:innerShdw blurRad="635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4200000"/>
            </a:lightRig>
          </a:scene3d>
          <a:sp3d prstMaterial="softmetal">
            <a:bevelT w="63500" h="254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accent1">
                <a:shade val="45000"/>
                <a:satMod val="125000"/>
              </a:schemeClr>
            </a:gs>
            <a:gs pos="100000">
              <a:schemeClr val="phClr">
                <a:shade val="55000"/>
                <a:satMod val="125000"/>
              </a:schemeClr>
            </a:gs>
          </a:gsLst>
          <a:lin ang="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Шаблон оформления «Синий гель»">
  <a:themeElements>
    <a:clrScheme name="Тема Office 11">
      <a:dk1>
        <a:srgbClr val="005A58"/>
      </a:dk1>
      <a:lt1>
        <a:srgbClr val="FFFFFF"/>
      </a:lt1>
      <a:dk2>
        <a:srgbClr val="0099CC"/>
      </a:dk2>
      <a:lt2>
        <a:srgbClr val="CCECFF"/>
      </a:lt2>
      <a:accent1>
        <a:srgbClr val="005EAC"/>
      </a:accent1>
      <a:accent2>
        <a:srgbClr val="6D6FC7"/>
      </a:accent2>
      <a:accent3>
        <a:srgbClr val="AACAE2"/>
      </a:accent3>
      <a:accent4>
        <a:srgbClr val="DADADA"/>
      </a:accent4>
      <a:accent5>
        <a:srgbClr val="AAB6D2"/>
      </a:accent5>
      <a:accent6>
        <a:srgbClr val="6264B4"/>
      </a:accent6>
      <a:hlink>
        <a:srgbClr val="99CCFF"/>
      </a:hlink>
      <a:folHlink>
        <a:srgbClr val="CCCCFF"/>
      </a:folHlink>
    </a:clrScheme>
    <a:fontScheme name="Тема Offic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3366"/>
        </a:dk1>
        <a:lt1>
          <a:srgbClr val="FFFFFF"/>
        </a:lt1>
        <a:dk2>
          <a:srgbClr val="0099FF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CAF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777777"/>
        </a:dk1>
        <a:lt1>
          <a:srgbClr val="FFFFFF"/>
        </a:lt1>
        <a:dk2>
          <a:srgbClr val="999C8E"/>
        </a:dk2>
        <a:lt2>
          <a:srgbClr val="D1D1CB"/>
        </a:lt2>
        <a:accent1>
          <a:srgbClr val="658DA9"/>
        </a:accent1>
        <a:accent2>
          <a:srgbClr val="809EA8"/>
        </a:accent2>
        <a:accent3>
          <a:srgbClr val="CACBC6"/>
        </a:accent3>
        <a:accent4>
          <a:srgbClr val="DADADA"/>
        </a:accent4>
        <a:accent5>
          <a:srgbClr val="B8C5D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E6EAD8"/>
        </a:dk1>
        <a:lt1>
          <a:srgbClr val="F4F4E8"/>
        </a:lt1>
        <a:dk2>
          <a:srgbClr val="EAE9DE"/>
        </a:dk2>
        <a:lt2>
          <a:srgbClr val="969696"/>
        </a:lt2>
        <a:accent1>
          <a:srgbClr val="E68B2C"/>
        </a:accent1>
        <a:accent2>
          <a:srgbClr val="F2C977"/>
        </a:accent2>
        <a:accent3>
          <a:srgbClr val="F8F8F2"/>
        </a:accent3>
        <a:accent4>
          <a:srgbClr val="C4C8B8"/>
        </a:accent4>
        <a:accent5>
          <a:srgbClr val="F0C4AC"/>
        </a:accent5>
        <a:accent6>
          <a:srgbClr val="DBB66B"/>
        </a:accent6>
        <a:hlink>
          <a:srgbClr val="980000"/>
        </a:hlink>
        <a:folHlink>
          <a:srgbClr val="66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6289D8"/>
        </a:dk1>
        <a:lt1>
          <a:srgbClr val="FFFFFF"/>
        </a:lt1>
        <a:dk2>
          <a:srgbClr val="99CCFF"/>
        </a:dk2>
        <a:lt2>
          <a:srgbClr val="969696"/>
        </a:lt2>
        <a:accent1>
          <a:srgbClr val="C7DABE"/>
        </a:accent1>
        <a:accent2>
          <a:srgbClr val="FF9966"/>
        </a:accent2>
        <a:accent3>
          <a:srgbClr val="FFFFFF"/>
        </a:accent3>
        <a:accent4>
          <a:srgbClr val="5374B8"/>
        </a:accent4>
        <a:accent5>
          <a:srgbClr val="E0EADB"/>
        </a:accent5>
        <a:accent6>
          <a:srgbClr val="E78A5C"/>
        </a:accent6>
        <a:hlink>
          <a:srgbClr val="A8451A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3E3E5C"/>
        </a:dk1>
        <a:lt1>
          <a:srgbClr val="FFFFFF"/>
        </a:lt1>
        <a:dk2>
          <a:srgbClr val="CCCCFF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E2E2FF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81DEFF"/>
        </a:dk1>
        <a:lt1>
          <a:srgbClr val="FFFFFF"/>
        </a:lt1>
        <a:dk2>
          <a:srgbClr val="CCECFF"/>
        </a:dk2>
        <a:lt2>
          <a:srgbClr val="808080"/>
        </a:lt2>
        <a:accent1>
          <a:srgbClr val="0099CC"/>
        </a:accent1>
        <a:accent2>
          <a:srgbClr val="CCCCFF"/>
        </a:accent2>
        <a:accent3>
          <a:srgbClr val="FFFFFF"/>
        </a:accent3>
        <a:accent4>
          <a:srgbClr val="6DBDDA"/>
        </a:accent4>
        <a:accent5>
          <a:srgbClr val="AACAE2"/>
        </a:accent5>
        <a:accent6>
          <a:srgbClr val="B9B9E7"/>
        </a:accent6>
        <a:hlink>
          <a:srgbClr val="3333CC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777777"/>
        </a:dk1>
        <a:lt1>
          <a:srgbClr val="FFFFFF"/>
        </a:lt1>
        <a:dk2>
          <a:srgbClr val="FFFFD9"/>
        </a:dk2>
        <a:lt2>
          <a:srgbClr val="EAEAEA"/>
        </a:lt2>
        <a:accent1>
          <a:srgbClr val="0099CC"/>
        </a:accent1>
        <a:accent2>
          <a:srgbClr val="33CCCC"/>
        </a:accent2>
        <a:accent3>
          <a:srgbClr val="FFFFE9"/>
        </a:accent3>
        <a:accent4>
          <a:srgbClr val="DADADA"/>
        </a:accent4>
        <a:accent5>
          <a:srgbClr val="AACAE2"/>
        </a:accent5>
        <a:accent6>
          <a:srgbClr val="2DB9B9"/>
        </a:accent6>
        <a:hlink>
          <a:srgbClr val="FFCC66"/>
        </a:hlink>
        <a:folHlink>
          <a:srgbClr val="CC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969696"/>
        </a:dk1>
        <a:lt1>
          <a:srgbClr val="FFFFFF"/>
        </a:lt1>
        <a:dk2>
          <a:srgbClr val="DDDDDD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7F7F7F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5886B4"/>
        </a:dk1>
        <a:lt1>
          <a:srgbClr val="FFFFFF"/>
        </a:lt1>
        <a:dk2>
          <a:srgbClr val="CDF1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4A7299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5886B4"/>
        </a:dk1>
        <a:lt1>
          <a:srgbClr val="F4F4E8"/>
        </a:lt1>
        <a:dk2>
          <a:srgbClr val="00AAE6"/>
        </a:dk2>
        <a:lt2>
          <a:srgbClr val="808080"/>
        </a:lt2>
        <a:accent1>
          <a:srgbClr val="D0E2F5"/>
        </a:accent1>
        <a:accent2>
          <a:srgbClr val="6699CC"/>
        </a:accent2>
        <a:accent3>
          <a:srgbClr val="F8F8F2"/>
        </a:accent3>
        <a:accent4>
          <a:srgbClr val="4A7299"/>
        </a:accent4>
        <a:accent5>
          <a:srgbClr val="E4EEF9"/>
        </a:accent5>
        <a:accent6>
          <a:srgbClr val="5C8AB9"/>
        </a:accent6>
        <a:hlink>
          <a:srgbClr val="FF6600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005A58"/>
        </a:dk1>
        <a:lt1>
          <a:srgbClr val="FFFFFF"/>
        </a:lt1>
        <a:dk2>
          <a:srgbClr val="0099CC"/>
        </a:dk2>
        <a:lt2>
          <a:srgbClr val="CCECFF"/>
        </a:lt2>
        <a:accent1>
          <a:srgbClr val="005EAC"/>
        </a:accent1>
        <a:accent2>
          <a:srgbClr val="6D6FC7"/>
        </a:accent2>
        <a:accent3>
          <a:srgbClr val="AACAE2"/>
        </a:accent3>
        <a:accent4>
          <a:srgbClr val="DADADA"/>
        </a:accent4>
        <a:accent5>
          <a:srgbClr val="AAB6D2"/>
        </a:accent5>
        <a:accent6>
          <a:srgbClr val="6264B4"/>
        </a:accent6>
        <a:hlink>
          <a:srgbClr val="99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336699"/>
        </a:dk1>
        <a:lt1>
          <a:srgbClr val="FFFFFF"/>
        </a:lt1>
        <a:dk2>
          <a:srgbClr val="99CCFF"/>
        </a:dk2>
        <a:lt2>
          <a:srgbClr val="E3EBF1"/>
        </a:lt2>
        <a:accent1>
          <a:srgbClr val="003399"/>
        </a:accent1>
        <a:accent2>
          <a:srgbClr val="457A8B"/>
        </a:accent2>
        <a:accent3>
          <a:srgbClr val="CAE2FF"/>
        </a:accent3>
        <a:accent4>
          <a:srgbClr val="DADADA"/>
        </a:accent4>
        <a:accent5>
          <a:srgbClr val="AAADCA"/>
        </a:accent5>
        <a:accent6>
          <a:srgbClr val="3E6E7D"/>
        </a:accent6>
        <a:hlink>
          <a:srgbClr val="66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3">
        <a:dk1>
          <a:srgbClr val="003366"/>
        </a:dk1>
        <a:lt1>
          <a:srgbClr val="CCFFFF"/>
        </a:lt1>
        <a:dk2>
          <a:srgbClr val="6699FF"/>
        </a:dk2>
        <a:lt2>
          <a:srgbClr val="0785DB"/>
        </a:lt2>
        <a:accent1>
          <a:srgbClr val="4B78D3"/>
        </a:accent1>
        <a:accent2>
          <a:srgbClr val="00B000"/>
        </a:accent2>
        <a:accent3>
          <a:srgbClr val="B8CAFF"/>
        </a:accent3>
        <a:accent4>
          <a:srgbClr val="AEDADA"/>
        </a:accent4>
        <a:accent5>
          <a:srgbClr val="B1BEE6"/>
        </a:accent5>
        <a:accent6>
          <a:srgbClr val="009F00"/>
        </a:accent6>
        <a:hlink>
          <a:srgbClr val="66CCFF"/>
        </a:hlink>
        <a:folHlink>
          <a:srgbClr val="CC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4">
        <a:dk1>
          <a:srgbClr val="81DEFF"/>
        </a:dk1>
        <a:lt1>
          <a:srgbClr val="FFFFFF"/>
        </a:lt1>
        <a:dk2>
          <a:srgbClr val="CCECFF"/>
        </a:dk2>
        <a:lt2>
          <a:srgbClr val="808080"/>
        </a:lt2>
        <a:accent1>
          <a:srgbClr val="0B6FC1"/>
        </a:accent1>
        <a:accent2>
          <a:srgbClr val="CCCCFF"/>
        </a:accent2>
        <a:accent3>
          <a:srgbClr val="FFFFFF"/>
        </a:accent3>
        <a:accent4>
          <a:srgbClr val="6DBDDA"/>
        </a:accent4>
        <a:accent5>
          <a:srgbClr val="AABBDD"/>
        </a:accent5>
        <a:accent6>
          <a:srgbClr val="B9B9E7"/>
        </a:accent6>
        <a:hlink>
          <a:srgbClr val="3333CC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Литейн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ема Office 1">
    <a:dk1>
      <a:srgbClr val="663300"/>
    </a:dk1>
    <a:lt1>
      <a:srgbClr val="C0C0C0"/>
    </a:lt1>
    <a:dk2>
      <a:srgbClr val="D7C5B5"/>
    </a:dk2>
    <a:lt2>
      <a:srgbClr val="292929"/>
    </a:lt2>
    <a:accent1>
      <a:srgbClr val="AE6A58"/>
    </a:accent1>
    <a:accent2>
      <a:srgbClr val="A18461"/>
    </a:accent2>
    <a:accent3>
      <a:srgbClr val="DCDCDC"/>
    </a:accent3>
    <a:accent4>
      <a:srgbClr val="562A00"/>
    </a:accent4>
    <a:accent5>
      <a:srgbClr val="D3B9B4"/>
    </a:accent5>
    <a:accent6>
      <a:srgbClr val="917757"/>
    </a:accent6>
    <a:hlink>
      <a:srgbClr val="71584D"/>
    </a:hlink>
    <a:folHlink>
      <a:srgbClr val="343332"/>
    </a:folHlink>
  </a:clrScheme>
</a:themeOverride>
</file>

<file path=ppt/theme/themeOverride2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3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'Город'</Template>
  <TotalTime>1780</TotalTime>
  <Words>290</Words>
  <Application>Microsoft Office PowerPoint</Application>
  <PresentationFormat>Экран (4:3)</PresentationFormat>
  <Paragraphs>45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31" baseType="lpstr">
      <vt:lpstr>01090014</vt:lpstr>
      <vt:lpstr>Шаблон оформления 'Город'</vt:lpstr>
      <vt:lpstr>Corinthian columns design template</vt:lpstr>
      <vt:lpstr>Поток</vt:lpstr>
      <vt:lpstr>Техническая</vt:lpstr>
      <vt:lpstr>Deluxe</vt:lpstr>
      <vt:lpstr>Firelight</vt:lpstr>
      <vt:lpstr>Шаблон оформления «Синий гель»</vt:lpstr>
      <vt:lpstr>Литейная</vt:lpstr>
      <vt:lpstr>Аспект</vt:lpstr>
      <vt:lpstr>Официальная</vt:lpstr>
      <vt:lpstr>Document</vt:lpstr>
      <vt:lpstr>Документ</vt:lpstr>
      <vt:lpstr>Результаты социологического опроса</vt:lpstr>
      <vt:lpstr>Этапы работы</vt:lpstr>
      <vt:lpstr>Изучение законодательной базы</vt:lpstr>
      <vt:lpstr>Изучение объектов в городе, построенных по проектам архитектора П.Ф. Богомолова </vt:lpstr>
      <vt:lpstr>Бани на Санкт-Петербургской заставе</vt:lpstr>
      <vt:lpstr>Музыкальная школа имени  М.П. Мусоргского</vt:lpstr>
      <vt:lpstr>Жилое здание на улице Володарского,             д. 39</vt:lpstr>
      <vt:lpstr>Встреча с заведующей бани на Санкт-Петербургской заставе, построенной в 1920-х годах –   Светланой Сергеевной Соколовой </vt:lpstr>
      <vt:lpstr>Встреча с директором музыкальной школы имени М.П. Мусоргского на улице М.Е. Салтыкова–Щедрина-   Региной Николаевной Блиновой </vt:lpstr>
      <vt:lpstr>Встреча с правнучкой Богомолова Петра Фаддеевича –   Натальей Арнольдовной Руф </vt:lpstr>
      <vt:lpstr>Волынское кладбище</vt:lpstr>
      <vt:lpstr>Встреча с заместителем Главы Администрации Заволжского района города Твери –    </vt:lpstr>
      <vt:lpstr>Презентация PowerPoint</vt:lpstr>
      <vt:lpstr>Школьный конкурс рисунков  «Творчество Петра Фаддеевича Богомолова»</vt:lpstr>
      <vt:lpstr>Школьный конкурс рисунков  «Проект памятной доски на мост  через реку Тверцу »</vt:lpstr>
      <vt:lpstr>Освещение проекта в СМИ</vt:lpstr>
      <vt:lpstr>Читайте на сайте KP.RU</vt:lpstr>
      <vt:lpstr>Итоги проекта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Петръ Фаддеевичъ Богомоловъ                      1877-1931</dc:title>
  <cp:lastModifiedBy>Сергей</cp:lastModifiedBy>
  <cp:revision>16</cp:revision>
  <cp:lastPrinted>1601-01-01T00:00:00Z</cp:lastPrinted>
  <dcterms:created xsi:type="dcterms:W3CDTF">1601-01-01T00:00:00Z</dcterms:created>
  <dcterms:modified xsi:type="dcterms:W3CDTF">2012-04-07T11:49:36Z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