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CFFCB-2DA3-4F39-BCE7-4AE8F769C93E}" type="datetimeFigureOut">
              <a:rPr lang="ru-RU" smtClean="0"/>
              <a:pPr/>
              <a:t>31.10.2010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F1193-2B4C-431C-857C-6833406BB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1193-2B4C-431C-857C-6833406BB53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1193-2B4C-431C-857C-6833406BB53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1193-2B4C-431C-857C-6833406BB53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1193-2B4C-431C-857C-6833406BB53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1193-2B4C-431C-857C-6833406BB53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1193-2B4C-431C-857C-6833406BB53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1193-2B4C-431C-857C-6833406BB53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1193-2B4C-431C-857C-6833406BB53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1193-2B4C-431C-857C-6833406BB53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1193-2B4C-431C-857C-6833406BB53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1193-2B4C-431C-857C-6833406BB53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1193-2B4C-431C-857C-6833406BB53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1193-2B4C-431C-857C-6833406BB53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EF1872-EA0F-4941-AA99-63500CD6BB7A}" type="datetimeFigureOut">
              <a:rPr lang="ru-RU" smtClean="0"/>
              <a:pPr/>
              <a:t>31.10.2010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9E3ABFB-93FB-4995-80FA-A0CB5679A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1872-EA0F-4941-AA99-63500CD6BB7A}" type="datetimeFigureOut">
              <a:rPr lang="ru-RU" smtClean="0"/>
              <a:pPr/>
              <a:t>31.10.2010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ABFB-93FB-4995-80FA-A0CB5679A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1872-EA0F-4941-AA99-63500CD6BB7A}" type="datetimeFigureOut">
              <a:rPr lang="ru-RU" smtClean="0"/>
              <a:pPr/>
              <a:t>31.10.2010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ABFB-93FB-4995-80FA-A0CB5679A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EF1872-EA0F-4941-AA99-63500CD6BB7A}" type="datetimeFigureOut">
              <a:rPr lang="ru-RU" smtClean="0"/>
              <a:pPr/>
              <a:t>31.10.2010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E3ABFB-93FB-4995-80FA-A0CB5679A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EF1872-EA0F-4941-AA99-63500CD6BB7A}" type="datetimeFigureOut">
              <a:rPr lang="ru-RU" smtClean="0"/>
              <a:pPr/>
              <a:t>31.10.2010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9E3ABFB-93FB-4995-80FA-A0CB5679A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1872-EA0F-4941-AA99-63500CD6BB7A}" type="datetimeFigureOut">
              <a:rPr lang="ru-RU" smtClean="0"/>
              <a:pPr/>
              <a:t>31.10.2010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ABFB-93FB-4995-80FA-A0CB5679A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1872-EA0F-4941-AA99-63500CD6BB7A}" type="datetimeFigureOut">
              <a:rPr lang="ru-RU" smtClean="0"/>
              <a:pPr/>
              <a:t>31.10.2010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ABFB-93FB-4995-80FA-A0CB5679A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EF1872-EA0F-4941-AA99-63500CD6BB7A}" type="datetimeFigureOut">
              <a:rPr lang="ru-RU" smtClean="0"/>
              <a:pPr/>
              <a:t>31.10.2010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E3ABFB-93FB-4995-80FA-A0CB5679A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1872-EA0F-4941-AA99-63500CD6BB7A}" type="datetimeFigureOut">
              <a:rPr lang="ru-RU" smtClean="0"/>
              <a:pPr/>
              <a:t>31.10.2010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ABFB-93FB-4995-80FA-A0CB5679A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EF1872-EA0F-4941-AA99-63500CD6BB7A}" type="datetimeFigureOut">
              <a:rPr lang="ru-RU" smtClean="0"/>
              <a:pPr/>
              <a:t>31.10.2010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E3ABFB-93FB-4995-80FA-A0CB5679A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EF1872-EA0F-4941-AA99-63500CD6BB7A}" type="datetimeFigureOut">
              <a:rPr lang="ru-RU" smtClean="0"/>
              <a:pPr/>
              <a:t>31.10.2010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E3ABFB-93FB-4995-80FA-A0CB5679A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EF1872-EA0F-4941-AA99-63500CD6BB7A}" type="datetimeFigureOut">
              <a:rPr lang="ru-RU" smtClean="0"/>
              <a:pPr/>
              <a:t>31.10.2010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E3ABFB-93FB-4995-80FA-A0CB5679A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4632" cy="172819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Панорама педагогических технологий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437112"/>
            <a:ext cx="6172200" cy="1371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Школа – центр развития личности</a:t>
            </a:r>
          </a:p>
          <a:p>
            <a:r>
              <a:rPr lang="ru-RU" sz="2400" dirty="0" smtClean="0"/>
              <a:t>МОУ СОШ №40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«Бисеринка», «Весёлые петельки»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3100" b="1" dirty="0" smtClean="0"/>
              <a:t>(рук. </a:t>
            </a:r>
            <a:r>
              <a:rPr lang="ru-RU" sz="3100" b="1" dirty="0" err="1" smtClean="0"/>
              <a:t>Н.Н.Шепелева</a:t>
            </a:r>
            <a:r>
              <a:rPr lang="ru-RU" sz="3100" b="1" dirty="0" smtClean="0"/>
              <a:t>)</a:t>
            </a:r>
            <a:endParaRPr lang="ru-RU" sz="3100" b="1" dirty="0"/>
          </a:p>
        </p:txBody>
      </p:sp>
      <p:pic>
        <p:nvPicPr>
          <p:cNvPr id="3074" name="Picture 2" descr="C:\Documents and Settings\Евгения\Рабочий стол\ФОТО 2010 ШКОЛА\Изображение 0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2514600"/>
            <a:ext cx="4032448" cy="3218656"/>
          </a:xfrm>
          <a:prstGeom prst="rect">
            <a:avLst/>
          </a:prstGeom>
          <a:noFill/>
        </p:spPr>
      </p:pic>
      <p:pic>
        <p:nvPicPr>
          <p:cNvPr id="3075" name="Picture 3" descr="C:\Documents and Settings\Евгения\Рабочий стол\ФОТО 2010 ШКОЛА\Изображение 0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00808"/>
            <a:ext cx="425881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Изостудии «Палитра», «Капелька»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3100" b="1" dirty="0" smtClean="0"/>
              <a:t>(рук. Е.Н.Сергеева)</a:t>
            </a:r>
            <a:endParaRPr lang="ru-RU" sz="31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2518257"/>
            <a:ext cx="4176464" cy="314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F:\фото педсовет\DSC085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44824"/>
            <a:ext cx="411480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Агитбригада «Время»</a:t>
            </a:r>
            <a:br>
              <a:rPr lang="ru-RU" sz="2800" b="1" dirty="0" smtClean="0"/>
            </a:br>
            <a:r>
              <a:rPr lang="ru-RU" sz="2800" b="1" dirty="0" smtClean="0"/>
              <a:t> (рук. Н.Е. Малкина)</a:t>
            </a:r>
            <a:endParaRPr lang="ru-RU" sz="2800" b="1" dirty="0"/>
          </a:p>
        </p:txBody>
      </p:sp>
      <p:pic>
        <p:nvPicPr>
          <p:cNvPr id="1026" name="Picture 2" descr="C:\Documents and Settings\Евгения\Рабочий стол\ФОТО 2010 ШКОЛА\Изображение 0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816424" cy="2959224"/>
          </a:xfrm>
          <a:prstGeom prst="rect">
            <a:avLst/>
          </a:prstGeom>
          <a:noFill/>
        </p:spPr>
      </p:pic>
      <p:pic>
        <p:nvPicPr>
          <p:cNvPr id="1027" name="Picture 3" descr="F:\Школьный сайт\Пионеры\Изображение 0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708920"/>
            <a:ext cx="3873624" cy="2959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«Спортивные игры» </a:t>
            </a:r>
            <a:br>
              <a:rPr lang="ru-RU" b="1" dirty="0" smtClean="0"/>
            </a:br>
            <a:r>
              <a:rPr lang="ru-RU" sz="3100" b="1" dirty="0" smtClean="0"/>
              <a:t>(Рук. Г.А.Петров, А.Ю.Воробьёв)</a:t>
            </a:r>
            <a:endParaRPr lang="ru-RU" sz="3100" b="1" dirty="0"/>
          </a:p>
        </p:txBody>
      </p:sp>
      <p:pic>
        <p:nvPicPr>
          <p:cNvPr id="4098" name="Picture 2" descr="F:\Волейбол 1\P10001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4038600" cy="2952328"/>
          </a:xfrm>
          <a:prstGeom prst="rect">
            <a:avLst/>
          </a:prstGeom>
          <a:noFill/>
        </p:spPr>
      </p:pic>
      <p:pic>
        <p:nvPicPr>
          <p:cNvPr id="4099" name="Picture 3" descr="F:\Волейбол 1\P10001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716016" y="2708920"/>
            <a:ext cx="3873624" cy="2887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219256" cy="528945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 smtClean="0"/>
              <a:t>Выступление школьной агитбригады «Время»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Основные направления работы дополнительного образования в МОУ СОШ №40 – зам. директора по ВР О.Л.Титова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История создания ВИА «Возрождение» - учитель музыки В.М. Соколов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Мастер – класс «Техника оформительского дела» - педагог доп. образования Н.Е.Малкина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Школа – центр спортивной жизни – зав. Отделом развития и контроля </a:t>
            </a:r>
            <a:r>
              <a:rPr lang="ru-RU" sz="2600" dirty="0" err="1" smtClean="0"/>
              <a:t>гос</a:t>
            </a:r>
            <a:r>
              <a:rPr lang="ru-RU" sz="2600" dirty="0" smtClean="0"/>
              <a:t>. учреждений спортивной направленности комитета по физической культуре и спорту </a:t>
            </a:r>
            <a:r>
              <a:rPr lang="ru-RU" sz="2600" dirty="0" err="1" smtClean="0"/>
              <a:t>Тв</a:t>
            </a:r>
            <a:r>
              <a:rPr lang="ru-RU" sz="2600" dirty="0" smtClean="0"/>
              <a:t>. обл. О.О.Фомина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Роль дополнительного образования</a:t>
            </a:r>
            <a:endParaRPr lang="ru-RU" b="1" dirty="0"/>
          </a:p>
        </p:txBody>
      </p:sp>
      <p:pic>
        <p:nvPicPr>
          <p:cNvPr id="6146" name="Picture 2" descr="C:\Documents and Settings\Евгения\Рабочий стол\ФОТО 2010 ШКОЛА\Изображение 09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Направления  деятельности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600" dirty="0" smtClean="0"/>
              <a:t>Декоративно – прикладное</a:t>
            </a:r>
          </a:p>
          <a:p>
            <a:pPr>
              <a:buFont typeface="Wingdings" pitchFamily="2" charset="2"/>
              <a:buChar char="v"/>
            </a:pPr>
            <a:r>
              <a:rPr lang="ru-RU" sz="2600" dirty="0" smtClean="0"/>
              <a:t>Физкультурно-оздоровительное</a:t>
            </a:r>
          </a:p>
          <a:p>
            <a:pPr>
              <a:buFont typeface="Wingdings" pitchFamily="2" charset="2"/>
              <a:buChar char="v"/>
            </a:pPr>
            <a:r>
              <a:rPr lang="ru-RU" sz="2600" dirty="0" smtClean="0"/>
              <a:t>Художественное</a:t>
            </a:r>
          </a:p>
          <a:p>
            <a:pPr>
              <a:buFont typeface="Wingdings" pitchFamily="2" charset="2"/>
              <a:buChar char="v"/>
            </a:pPr>
            <a:r>
              <a:rPr lang="ru-RU" sz="2600" dirty="0" smtClean="0"/>
              <a:t>Музыкально – исполнительское</a:t>
            </a:r>
          </a:p>
          <a:p>
            <a:pPr>
              <a:buFont typeface="Wingdings" pitchFamily="2" charset="2"/>
              <a:buChar char="v"/>
            </a:pPr>
            <a:r>
              <a:rPr lang="ru-RU" sz="2600" dirty="0" smtClean="0"/>
              <a:t>Танцевальное</a:t>
            </a:r>
          </a:p>
          <a:p>
            <a:pPr>
              <a:buFont typeface="Wingdings" pitchFamily="2" charset="2"/>
              <a:buChar char="v"/>
            </a:pPr>
            <a:r>
              <a:rPr lang="ru-RU" sz="2600" dirty="0" smtClean="0"/>
              <a:t>Предметное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Функции дополнительного образования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600" dirty="0" smtClean="0"/>
              <a:t>Обучающая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/>
              <a:t>Социально – адаптивная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err="1" smtClean="0"/>
              <a:t>Коррекционно</a:t>
            </a:r>
            <a:r>
              <a:rPr lang="ru-RU" sz="2600" dirty="0" smtClean="0"/>
              <a:t> – развивающая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/>
              <a:t>Воспитательная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Цели и задачи доп. образования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19256" cy="485740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 smtClean="0"/>
              <a:t>Развитие творческих способностей и творческой активности школьников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Развитие их познавательных интересов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Формирование мотивации успеха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Создание условий для самоутверждения и самореализации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Создание условий всестороннего развития личности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Педагогически целесообразная занятость детей в возрасте от 7 до 17 лет в их свободное время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Принципы организации доп. образования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 smtClean="0"/>
              <a:t>Свободный выбор ребёнком видов и сфер 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Ориентация на личностные интересы, потребности, способности ребёнка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Возможность свободного самоопределения и самореализации ребёнка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Единство обучения, воспитания, развития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Практико-деятельностная основа образовательного процесса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Вокальный кружок </a:t>
            </a:r>
            <a:br>
              <a:rPr lang="ru-RU" b="1" dirty="0" smtClean="0"/>
            </a:br>
            <a:r>
              <a:rPr lang="ru-RU" sz="2800" b="1" dirty="0" smtClean="0"/>
              <a:t>(</a:t>
            </a:r>
            <a:r>
              <a:rPr lang="ru-RU" sz="3100" b="1" dirty="0" smtClean="0"/>
              <a:t>рук. В.М. Соколов)</a:t>
            </a:r>
            <a:endParaRPr lang="ru-RU" sz="3100" b="1" dirty="0"/>
          </a:p>
        </p:txBody>
      </p:sp>
      <p:pic>
        <p:nvPicPr>
          <p:cNvPr id="1026" name="Picture 2" descr="C:\Documents and Settings\Евгения\Рабочий стол\ФОТО 2010 ШКОЛА\Изображение 0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2420888"/>
            <a:ext cx="4206619" cy="3312368"/>
          </a:xfrm>
          <a:prstGeom prst="rect">
            <a:avLst/>
          </a:prstGeom>
          <a:noFill/>
        </p:spPr>
      </p:pic>
      <p:pic>
        <p:nvPicPr>
          <p:cNvPr id="1027" name="Picture 3" descr="C:\Documents and Settings\Евгения\Рабочий стол\ФОТО 2010 ШКОЛА\Изображение 0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4008" y="1628800"/>
            <a:ext cx="403244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ВИА «Возрождение»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sz="3100" b="1" dirty="0" smtClean="0"/>
              <a:t>рук. В.М. Соколов)</a:t>
            </a:r>
            <a:endParaRPr lang="ru-RU" sz="3100" b="1" dirty="0"/>
          </a:p>
        </p:txBody>
      </p:sp>
      <p:pic>
        <p:nvPicPr>
          <p:cNvPr id="2050" name="Picture 2" descr="C:\Documents and Settings\Евгения\Рабочий стол\ФОТО 2010 ШКОЛА\Изображение 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</TotalTime>
  <Words>239</Words>
  <Application>Microsoft Office PowerPoint</Application>
  <PresentationFormat>Экран (4:3)</PresentationFormat>
  <Paragraphs>53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Панорама педагогических технологий</vt:lpstr>
      <vt:lpstr>Слайд 2</vt:lpstr>
      <vt:lpstr>Роль дополнительного образования</vt:lpstr>
      <vt:lpstr>Направления  деятельности</vt:lpstr>
      <vt:lpstr>Функции дополнительного образования</vt:lpstr>
      <vt:lpstr>Цели и задачи доп. образования</vt:lpstr>
      <vt:lpstr>Принципы организации доп. образования</vt:lpstr>
      <vt:lpstr>Вокальный кружок  (рук. В.М. Соколов)</vt:lpstr>
      <vt:lpstr>ВИА «Возрождение» (рук. В.М. Соколов)</vt:lpstr>
      <vt:lpstr>«Бисеринка», «Весёлые петельки»  (рук. Н.Н.Шепелева)</vt:lpstr>
      <vt:lpstr>Изостудии «Палитра», «Капелька»  (рук. Е.Н.Сергеева)</vt:lpstr>
      <vt:lpstr>Агитбригада «Время»  (рук. Н.Е. Малкина)</vt:lpstr>
      <vt:lpstr>«Спортивные игры»  (Рук. Г.А.Петров, А.Ю.Воробьёв)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Панорама педагогических технологий</dc:title>
  <dc:creator>Евгения</dc:creator>
  <cp:lastModifiedBy>Евгения</cp:lastModifiedBy>
  <cp:revision>18</cp:revision>
  <dcterms:created xsi:type="dcterms:W3CDTF">2010-10-30T18:39:47Z</dcterms:created>
  <dcterms:modified xsi:type="dcterms:W3CDTF">2010-10-31T17:57:39Z</dcterms:modified>
</cp:coreProperties>
</file>