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4" r:id="rId4"/>
    <p:sldId id="258" r:id="rId5"/>
    <p:sldId id="268" r:id="rId6"/>
    <p:sldId id="257" r:id="rId7"/>
    <p:sldId id="265" r:id="rId8"/>
    <p:sldId id="266" r:id="rId9"/>
    <p:sldId id="259" r:id="rId10"/>
    <p:sldId id="260" r:id="rId11"/>
    <p:sldId id="262" r:id="rId12"/>
    <p:sldId id="263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FC3461-5F0E-455A-856C-B4F07B6CDD7F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B84181-A8D1-4D01-ACAF-63D33FF5C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1770-22EB-473A-A474-98252F3531B9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D1CF-8F02-4E4B-A953-A4E1B6B78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8B29-0F5D-4D29-87B6-40B786841E10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E0DA-8079-4C5F-A827-4324AAB4B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E383-CE20-45EF-9E50-B09A16D9A853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7550-D60E-4DD8-8789-CDC4B89EA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CEB161-6001-4DEB-9AC9-487C7D41B0A2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93432A-A869-4EA5-B409-D2DE27EC1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0B3B-1E2C-40BC-BA5C-B89F081BFCE2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A3BF-0BB0-4991-AFB9-7FC731F33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E0E360-1CA8-4BBD-BAD0-3B12365BD4DB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FACD3B-315D-43D2-9056-3B26E7BF6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75E4-3BC5-4603-A878-CB6A806F82D0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B5E1-9AC4-4FC1-922C-60DDE7ED8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FC655-67A9-4987-BA00-C51B75491513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7CFCF2-4258-4A80-8BAB-1002057D7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345CF1-B1CE-49B4-9267-E812BC87661D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A7049E-09F6-4E10-8F6B-8E730E208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76E2FA-E47C-4A23-9E07-EFC8541333D6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93B845-AD36-42C2-BE7A-9F6AC4A19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862A267-DC5A-4219-A3E6-D4D7FF9644BB}" type="datetimeFigureOut">
              <a:rPr lang="ru-RU"/>
              <a:pPr>
                <a:defRPr/>
              </a:pPr>
              <a:t>17.02.2012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90640B0-CDBC-4691-B8FE-80B350B9B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1%82%D0%B0%D1%80%D1%8B" TargetMode="External"/><Relationship Id="rId13" Type="http://schemas.openxmlformats.org/officeDocument/2006/relationships/hyperlink" Target="http://ru.wikipedia.org/wiki/%D0%9C%D0%BE%D0%BB%D0%B4%D0%B0%D0%B2%D0%B0%D0%BD%D0%B5" TargetMode="External"/><Relationship Id="rId3" Type="http://schemas.openxmlformats.org/officeDocument/2006/relationships/hyperlink" Target="http://ru.wikipedia.org/wiki/%D0%A2%D0%B2%D0%B5%D1%80%D1%81%D0%BA%D0%B8%D0%B5_%D0%BA%D0%B0%D1%80%D0%B5%D0%BB%D1%8B" TargetMode="External"/><Relationship Id="rId7" Type="http://schemas.openxmlformats.org/officeDocument/2006/relationships/hyperlink" Target="http://ru.wikipedia.org/wiki/%D0%90%D1%80%D0%BC%D1%8F%D0%BD%D0%B5" TargetMode="External"/><Relationship Id="rId12" Type="http://schemas.openxmlformats.org/officeDocument/2006/relationships/hyperlink" Target="http://ru.wikipedia.org/wiki/%D0%A7%D0%B5%D1%87%D0%B5%D0%BD%D1%86%D1%8B" TargetMode="External"/><Relationship Id="rId17" Type="http://schemas.openxmlformats.org/officeDocument/2006/relationships/hyperlink" Target="http://ru.wikipedia.org/wiki/%D0%A2%D0%B0%D0%B4%D0%B6%D0%B8%D0%BA%D0%B8" TargetMode="External"/><Relationship Id="rId2" Type="http://schemas.openxmlformats.org/officeDocument/2006/relationships/hyperlink" Target="http://ru.wikipedia.org/wiki/%D0%A0%D1%83%D1%81%D1%81%D0%BA%D0%B8%D0%B5" TargetMode="External"/><Relationship Id="rId16" Type="http://schemas.openxmlformats.org/officeDocument/2006/relationships/hyperlink" Target="http://ru.wikipedia.org/wiki/%D0%93%D1%80%D1%83%D0%B7%D0%B8%D0%BD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0%BB%D0%BE%D1%80%D1%83%D1%81%D1%8B" TargetMode="External"/><Relationship Id="rId11" Type="http://schemas.openxmlformats.org/officeDocument/2006/relationships/hyperlink" Target="http://ru.wikipedia.org/wiki/%D0%A7%D1%83%D0%B2%D0%B0%D1%88%D0%B8" TargetMode="External"/><Relationship Id="rId5" Type="http://schemas.openxmlformats.org/officeDocument/2006/relationships/hyperlink" Target="http://ru.wikipedia.org/wiki/%D0%9A%D0%B0%D1%80%D0%B5%D0%BB%D1%8B" TargetMode="External"/><Relationship Id="rId15" Type="http://schemas.openxmlformats.org/officeDocument/2006/relationships/hyperlink" Target="http://ru.wikipedia.org/wiki/%D0%9C%D0%BE%D1%80%D0%B4%D0%B2%D0%B0" TargetMode="External"/><Relationship Id="rId10" Type="http://schemas.openxmlformats.org/officeDocument/2006/relationships/hyperlink" Target="http://ru.wikipedia.org/wiki/%D0%A6%D1%8B%D0%B3%D0%B0%D0%BD%D0%B5" TargetMode="External"/><Relationship Id="rId4" Type="http://schemas.openxmlformats.org/officeDocument/2006/relationships/hyperlink" Target="http://ru.wikipedia.org/wiki/%D0%A3%D0%BA%D1%80%D0%B0%D0%B8%D0%BD%D1%86%D1%8B" TargetMode="External"/><Relationship Id="rId9" Type="http://schemas.openxmlformats.org/officeDocument/2006/relationships/hyperlink" Target="http://ru.wikipedia.org/wiki/%D0%90%D0%B7%D0%B5%D1%80%D0%B1%D0%B0%D0%B9%D0%B4%D0%B6%D0%B0%D0%BD%D1%86%D1%8B" TargetMode="External"/><Relationship Id="rId14" Type="http://schemas.openxmlformats.org/officeDocument/2006/relationships/hyperlink" Target="http://ru.wikipedia.org/wiki/%D0%9D%D0%B5%D0%BC%D1%86%D1%8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Тема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Население и демографическая проблема Тверской области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”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0563" y="5084763"/>
            <a:ext cx="3373437" cy="78740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Работу выполнил ученик 8а класса </a:t>
            </a:r>
            <a:r>
              <a:rPr lang="ru-RU" dirty="0" err="1" smtClean="0"/>
              <a:t>Лепа</a:t>
            </a:r>
            <a:r>
              <a:rPr lang="ru-RU" dirty="0" smtClean="0"/>
              <a:t> Дмитрий</a:t>
            </a:r>
            <a:endParaRPr lang="ru-RU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284663" y="6381750"/>
            <a:ext cx="1493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2012 год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Демографическая ситуация в Тверской области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6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3429000"/>
            <a:ext cx="4244975" cy="3182938"/>
          </a:xfrm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1403350" y="1773238"/>
            <a:ext cx="7416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По данным </a:t>
            </a:r>
            <a:r>
              <a:rPr lang="ru-RU" sz="2400"/>
              <a:t>2010</a:t>
            </a:r>
            <a:r>
              <a:rPr lang="ru-RU" sz="2400">
                <a:latin typeface="Corbel" pitchFamily="34" charset="0"/>
              </a:rPr>
              <a:t> года, в нашей области сейчас самая многочисленная категория населения - люди в возрасте от 70 лет и старше. А меньше всего у нас сейчас мужчин и женщин 14 - 19 лет, а также ребят 6 - 7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2530" name="Содержимое 4" descr="0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205038"/>
            <a:ext cx="3144838" cy="4511675"/>
          </a:xfrm>
        </p:spPr>
      </p:pic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4716463" y="25654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Желание заводить второго, третьего ребенка напрямую связано с социально-экономическим благополучием региона и с уверенностью жителей в завтрашнем дне. </a:t>
            </a:r>
          </a:p>
        </p:txBody>
      </p:sp>
      <p:sp>
        <p:nvSpPr>
          <p:cNvPr id="22532" name="Прямоугольник 8"/>
          <p:cNvSpPr>
            <a:spLocks noChangeArrowheads="1"/>
          </p:cNvSpPr>
          <p:nvPr/>
        </p:nvSpPr>
        <p:spPr bwMode="auto">
          <a:xfrm>
            <a:off x="1150938" y="549275"/>
            <a:ext cx="79930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Для стабилизации численности населения области жительницам Тверской области придется родить, как минимум, троих детей. Но сейчас далеко не каждая семья пойдет на такое.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4" name="Содержимое 3" descr="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1625" y="620713"/>
            <a:ext cx="3762375" cy="2520950"/>
          </a:xfrm>
        </p:spPr>
      </p:pic>
      <p:pic>
        <p:nvPicPr>
          <p:cNvPr id="23555" name="Содержимое 8" descr="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2997200"/>
            <a:ext cx="2936875" cy="3230563"/>
          </a:xfrm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4211638" y="3068638"/>
            <a:ext cx="45720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  <a:p>
            <a:r>
              <a:rPr lang="ru-RU" sz="2400">
                <a:latin typeface="Corbel" pitchFamily="34" charset="0"/>
              </a:rPr>
              <a:t> В настоящее время жизнь иногда ставит тверскую молодежь перед серьезным выбором: карьера или семья. И зачастую жители нашего региона выбирают первый вариант.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1042988" y="14128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Существует мнение, что многие молодые семьи не обзаводятся детьми потому, что мало зарабатывают.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ru-RU" smtClean="0"/>
              <a:t>Рождаемость зависит не только от материальных благ, огромное значение имеет духовное воспитание детей и подростков.</a:t>
            </a:r>
          </a:p>
        </p:txBody>
      </p:sp>
      <p:pic>
        <p:nvPicPr>
          <p:cNvPr id="24579" name="Содержимое 5" descr="09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6850" y="1820863"/>
            <a:ext cx="3657600" cy="407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НПК\IMG_3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8047765" cy="6035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Цели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1)Ознакомиться с национальным составом Тверской области</a:t>
            </a:r>
          </a:p>
          <a:p>
            <a:r>
              <a:rPr lang="ru-RU" smtClean="0"/>
              <a:t>2)Ознакомиться с демографической проблемой и её причинами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Население Тверской области на 2002 год по национальному составу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914400" y="1285875"/>
            <a:ext cx="8229600" cy="5000625"/>
          </a:xfrm>
        </p:spPr>
        <p:txBody>
          <a:bodyPr/>
          <a:lstStyle/>
          <a:p>
            <a:r>
              <a:rPr lang="ru-RU" sz="1200" smtClean="0"/>
              <a:t>Плотность населения — 17,5 чел/км² (2009)</a:t>
            </a:r>
          </a:p>
          <a:p>
            <a:r>
              <a:rPr lang="ru-RU" sz="1200" smtClean="0"/>
              <a:t>Большую часть населения составляют </a:t>
            </a:r>
            <a:r>
              <a:rPr lang="ru-RU" sz="1200" smtClean="0">
                <a:hlinkClick r:id="rId2" tooltip="Русские"/>
              </a:rPr>
              <a:t>русские</a:t>
            </a:r>
            <a:r>
              <a:rPr lang="ru-RU" sz="1200" smtClean="0"/>
              <a:t>. В Лихославльском, Спировском, Рамешковском и некоторых других районах проживает группа </a:t>
            </a:r>
            <a:r>
              <a:rPr lang="ru-RU" sz="1200" smtClean="0">
                <a:hlinkClick r:id="rId3" tooltip="Тверские карелы"/>
              </a:rPr>
              <a:t>тверских карел</a:t>
            </a:r>
            <a:r>
              <a:rPr lang="ru-RU" sz="1200" smtClean="0"/>
              <a:t> (14,6 тыс. человек).</a:t>
            </a:r>
          </a:p>
          <a:p>
            <a:r>
              <a:rPr lang="ru-RU" sz="1200" smtClean="0"/>
              <a:t>Средняя плотность населения в Тверской области — 17 чел/км² (одна из самых низких в ЦФО)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313" y="2571750"/>
          <a:ext cx="340519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95"/>
                <a:gridCol w="17025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Народ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в 2002 году, чел.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Русские"/>
                        </a:rPr>
                        <a:t>Русские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1 361 006 (92,5 %)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tooltip="Украинцы"/>
                        </a:rPr>
                        <a:t>Украинцы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22 563 (1,53 %)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tooltip="Карелы"/>
                        </a:rPr>
                        <a:t>Карелы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14 633 (1 %)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Лица, не указавшие национальность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13 951 (0,95 %)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tooltip="Белорусы"/>
                        </a:rPr>
                        <a:t>Белорусы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8581 (0,6 %)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tooltip="Армяне"/>
                        </a:rPr>
                        <a:t>Армяне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7331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 tooltip="Татары"/>
                        </a:rPr>
                        <a:t>Татары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6717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 tooltip="Азербайджанцы"/>
                        </a:rPr>
                        <a:t>Азербайджанцы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4607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72125" y="2571750"/>
          <a:ext cx="3262314" cy="35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157"/>
                <a:gridCol w="1631157"/>
              </a:tblGrid>
              <a:tr h="373065">
                <a:tc>
                  <a:txBody>
                    <a:bodyPr/>
                    <a:lstStyle/>
                    <a:p>
                      <a:r>
                        <a:rPr lang="ru-RU" sz="14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0" tooltip="Цыгане"/>
                        </a:rPr>
                        <a:t>Цыгане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4553</a:t>
                      </a:r>
                      <a:endParaRPr lang="ru-RU" sz="1400" dirty="0"/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 tooltip="Чуваши"/>
                        </a:rPr>
                        <a:t>Чуваши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3057</a:t>
                      </a:r>
                      <a:endParaRPr lang="ru-RU" sz="1400" dirty="0"/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 tooltip="Чеченцы"/>
                        </a:rPr>
                        <a:t>Чеченцы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2724</a:t>
                      </a:r>
                      <a:endParaRPr lang="ru-RU" sz="1400" dirty="0"/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 tooltip="Молдаване"/>
                        </a:rPr>
                        <a:t>Молдаване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1772</a:t>
                      </a:r>
                      <a:endParaRPr lang="ru-RU" sz="1400" dirty="0"/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 tooltip="Немцы"/>
                        </a:rPr>
                        <a:t>Немцы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1766</a:t>
                      </a:r>
                      <a:endParaRPr lang="ru-RU" sz="1400" dirty="0"/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 tooltip="Мордва"/>
                        </a:rPr>
                        <a:t>Мордва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1694</a:t>
                      </a:r>
                      <a:endParaRPr lang="ru-RU" sz="1400" dirty="0"/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 tooltip="Грузины"/>
                        </a:rPr>
                        <a:t>Грузины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1421</a:t>
                      </a:r>
                      <a:endParaRPr lang="ru-RU" sz="1400" dirty="0"/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 tooltip="Таджики"/>
                        </a:rPr>
                        <a:t>Таджики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1175</a:t>
                      </a:r>
                      <a:endParaRPr lang="ru-RU" sz="1400" dirty="0"/>
                    </a:p>
                  </a:txBody>
                  <a:tcPr/>
                </a:tc>
              </a:tr>
              <a:tr h="373065">
                <a:tc grid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показаны народы с численностью более 1000 человек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Национальные разногласия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1557338"/>
            <a:ext cx="3657600" cy="4662487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Вследствие того, что в Тверской области проживает многонациональное население, часты конфликты, основанные на национальной почве. Всем нам надо учиться сдерживаться и быть терпимее к друг другу, ведь это залог успеха современного общества.</a:t>
            </a:r>
            <a:endParaRPr lang="ru-RU" dirty="0"/>
          </a:p>
        </p:txBody>
      </p:sp>
      <p:pic>
        <p:nvPicPr>
          <p:cNvPr id="16387" name="Содержимое 6" descr="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9163" y="1989138"/>
            <a:ext cx="4414837" cy="3309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tx2">
                    <a:satMod val="130000"/>
                  </a:schemeClr>
                </a:solidFill>
              </a:rPr>
              <a:t>ЧИСЛЕННОСТЬ НАСЕЛЕНИЯ</a:t>
            </a:r>
            <a:endParaRPr lang="ru-RU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1785938"/>
          <a:ext cx="7858125" cy="3362960"/>
        </p:xfrm>
        <a:graphic>
          <a:graphicData uri="http://schemas.openxmlformats.org/drawingml/2006/table">
            <a:tbl>
              <a:tblPr/>
              <a:tblGrid>
                <a:gridCol w="1963738"/>
                <a:gridCol w="1965325"/>
                <a:gridCol w="1965325"/>
                <a:gridCol w="1963737"/>
              </a:tblGrid>
              <a:tr h="5207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Все население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на 12.01.1989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1663122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1182762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480360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на 09.10.2002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1471459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1075746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395713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на 14.10.2010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(Предварительные результаты)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1353550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1011611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341939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( На начало года)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1350244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1010263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339981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213100"/>
            <a:ext cx="4392613" cy="3438525"/>
          </a:xfrm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403350" y="1628775"/>
            <a:ext cx="7561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За последние сто лет на численность тверичан очень сильно повлияли несколько факторов. На территории региона бушевала Великая Отечественная война, которая унесла жизни многих наших земляков.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8" name="Содержимое 3" descr="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4149725"/>
            <a:ext cx="3657600" cy="2584450"/>
          </a:xfrm>
        </p:spPr>
      </p:pic>
      <p:pic>
        <p:nvPicPr>
          <p:cNvPr id="19459" name="Содержимое 7" descr="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15888"/>
            <a:ext cx="3857625" cy="2587625"/>
          </a:xfrm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116013" y="2708275"/>
            <a:ext cx="80279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rbel" pitchFamily="34" charset="0"/>
              </a:rPr>
              <a:t>Тверь находится между двумя столицами - Москвой и Санкт-Петербургом. Многие жители региона едут туда на заработки, а потом переезжают.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557338"/>
            <a:ext cx="3657600" cy="4662487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последнее время жители Тверского региона стали обзаводиться детьми,</a:t>
            </a:r>
            <a:r>
              <a:rPr lang="en-US" dirty="0" smtClean="0"/>
              <a:t> </a:t>
            </a:r>
            <a:r>
              <a:rPr lang="ru-RU" dirty="0" smtClean="0"/>
              <a:t>но смертность все равно сильно превышает рождаемость. А это значит, что в Тверской области с каждым годом будет уменьшаться количество жителей.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483" name="Содержимое 4" descr="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908050"/>
            <a:ext cx="4090987" cy="3562350"/>
          </a:xfrm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5580063" y="4868863"/>
            <a:ext cx="3059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В настоящее время в Тверском регионе очень сложная демографическая ситуация.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</TotalTime>
  <Words>434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Тема “Население и демографическая проблема Тверской области”</vt:lpstr>
      <vt:lpstr>Слайд 2</vt:lpstr>
      <vt:lpstr>Цели:</vt:lpstr>
      <vt:lpstr>Население Тверской области на 2002 год по национальному составу</vt:lpstr>
      <vt:lpstr>Национальные разногласия</vt:lpstr>
      <vt:lpstr>ЧИСЛЕННОСТЬ НАСЕЛЕНИЯ</vt:lpstr>
      <vt:lpstr>Слайд 7</vt:lpstr>
      <vt:lpstr>Слайд 8</vt:lpstr>
      <vt:lpstr>Слайд 9</vt:lpstr>
      <vt:lpstr>Демографическая ситуация в Тверской области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“Население и демографическая проблема Тверской области”</dc:title>
  <dc:creator>Дмитрий</dc:creator>
  <cp:lastModifiedBy>завуч2</cp:lastModifiedBy>
  <cp:revision>28</cp:revision>
  <dcterms:created xsi:type="dcterms:W3CDTF">2012-02-05T15:43:57Z</dcterms:created>
  <dcterms:modified xsi:type="dcterms:W3CDTF">2012-02-17T07:15:11Z</dcterms:modified>
</cp:coreProperties>
</file>