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89363"/>
            <a:ext cx="7772400" cy="1109662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41888"/>
            <a:ext cx="6400800" cy="69691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1700213"/>
            <a:ext cx="1909762" cy="4897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1700213"/>
            <a:ext cx="5581650" cy="4897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42988" y="2349500"/>
            <a:ext cx="3744912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40300" y="2349500"/>
            <a:ext cx="37465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1700213"/>
            <a:ext cx="7643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349500"/>
            <a:ext cx="764381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86;&#1075;&#1088;&#1072;&#1084;&#1084;&#1085;&#1099;&#1081;%20&#1082;&#1086;&#1076;1.docx" TargetMode="External"/><Relationship Id="rId2" Type="http://schemas.openxmlformats.org/officeDocument/2006/relationships/hyperlink" Target="&#1041;&#1088;&#1086;&#1089;&#1072;&#1085;&#1080;&#1077;%20&#1084;&#1103;&#1095;&#1072;%20&#1074;%20&#1089;&#1090;&#1077;&#1085;&#1082;&#1091;.ex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6858048" cy="1785950"/>
          </a:xfrm>
        </p:spPr>
        <p:txBody>
          <a:bodyPr/>
          <a:lstStyle/>
          <a:p>
            <a:r>
              <a:rPr lang="ru-RU" dirty="0" smtClean="0"/>
              <a:t>Информатика, физика и химия в большом теннисе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696912"/>
          </a:xfrm>
        </p:spPr>
        <p:txBody>
          <a:bodyPr/>
          <a:lstStyle/>
          <a:p>
            <a:r>
              <a:rPr lang="ru-RU" dirty="0" smtClean="0"/>
              <a:t>Луганцова Татьяна</a:t>
            </a:r>
          </a:p>
          <a:p>
            <a:r>
              <a:rPr lang="ru-RU" dirty="0" smtClean="0"/>
              <a:t>Ученица 11 «А» класса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Подставляем это значение времени</a:t>
            </a:r>
            <a:r>
              <a:rPr lang="en-US" dirty="0" smtClean="0"/>
              <a:t> </a:t>
            </a:r>
            <a:r>
              <a:rPr lang="en-US" b="1" i="1" dirty="0" smtClean="0"/>
              <a:t>t</a:t>
            </a:r>
            <a:r>
              <a:rPr lang="ru-RU" dirty="0" smtClean="0"/>
              <a:t> в формулу для вычисления координаты </a:t>
            </a:r>
            <a:r>
              <a:rPr lang="ru-RU" b="1" i="1" dirty="0" smtClean="0"/>
              <a:t>у</a:t>
            </a:r>
            <a:r>
              <a:rPr lang="ru-RU" dirty="0" smtClean="0"/>
              <a:t>. Получаем </a:t>
            </a:r>
            <a:r>
              <a:rPr lang="en-US" b="1" i="1" dirty="0" smtClean="0"/>
              <a:t>l</a:t>
            </a:r>
            <a:r>
              <a:rPr lang="en-US" dirty="0" smtClean="0"/>
              <a:t> – </a:t>
            </a:r>
            <a:r>
              <a:rPr lang="ru-RU" dirty="0" smtClean="0"/>
              <a:t>высоту мячика над землей на расстоянии </a:t>
            </a:r>
            <a:r>
              <a:rPr lang="en-US" i="1" u="sng" dirty="0" smtClean="0"/>
              <a:t>s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l = s * tgA – g * s</a:t>
            </a:r>
            <a:r>
              <a:rPr lang="en-US" dirty="0" smtClean="0">
                <a:latin typeface="Book Antiqua"/>
              </a:rPr>
              <a:t>²</a:t>
            </a:r>
            <a:r>
              <a:rPr lang="en-US" dirty="0" smtClean="0"/>
              <a:t> / (2 * Vo</a:t>
            </a:r>
            <a:r>
              <a:rPr lang="en-US" dirty="0" smtClean="0">
                <a:latin typeface="Book Antiqua"/>
              </a:rPr>
              <a:t>²</a:t>
            </a:r>
            <a:r>
              <a:rPr lang="en-US" dirty="0" smtClean="0"/>
              <a:t> * cos</a:t>
            </a:r>
            <a:r>
              <a:rPr lang="en-US" dirty="0" smtClean="0">
                <a:latin typeface="Book Antiqua"/>
              </a:rPr>
              <a:t>²</a:t>
            </a:r>
            <a:r>
              <a:rPr lang="en-US" dirty="0" smtClean="0"/>
              <a:t>A).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Формализуем теперь условие попадание мячика в стенку. Попадание произойдет, если значение высоты мячика </a:t>
            </a:r>
            <a:r>
              <a:rPr lang="en-US" b="1" i="1" dirty="0" smtClean="0"/>
              <a:t>l</a:t>
            </a:r>
            <a:r>
              <a:rPr lang="ru-RU" dirty="0" smtClean="0"/>
              <a:t> будет удовлетворять условию в форме неравенства:</a:t>
            </a:r>
          </a:p>
          <a:p>
            <a:pPr>
              <a:buNone/>
            </a:pPr>
            <a:r>
              <a:rPr lang="ru-RU" dirty="0" smtClean="0"/>
              <a:t>				0</a:t>
            </a:r>
            <a:r>
              <a:rPr lang="en-US" dirty="0" smtClean="0"/>
              <a:t> </a:t>
            </a:r>
            <a:r>
              <a:rPr lang="ru-RU" dirty="0" smtClean="0">
                <a:latin typeface="Book Antiqua"/>
              </a:rPr>
              <a:t>≤</a:t>
            </a:r>
            <a:r>
              <a:rPr lang="en-US" dirty="0" smtClean="0">
                <a:latin typeface="Book Antiqua"/>
              </a:rPr>
              <a:t> </a:t>
            </a:r>
            <a:r>
              <a:rPr lang="en-US" dirty="0" smtClean="0"/>
              <a:t>l </a:t>
            </a:r>
            <a:r>
              <a:rPr lang="en-US" dirty="0" smtClean="0">
                <a:latin typeface="Book Antiqua"/>
              </a:rPr>
              <a:t>≤ </a:t>
            </a:r>
            <a:r>
              <a:rPr lang="en-US" dirty="0" smtClean="0"/>
              <a:t>h</a:t>
            </a:r>
          </a:p>
          <a:p>
            <a:pPr>
              <a:buNone/>
            </a:pPr>
            <a:r>
              <a:rPr lang="ru-RU" dirty="0" smtClean="0"/>
              <a:t>	Если </a:t>
            </a:r>
            <a:r>
              <a:rPr lang="en-US" dirty="0" smtClean="0"/>
              <a:t>l&lt;0</a:t>
            </a:r>
            <a:r>
              <a:rPr lang="ru-RU" dirty="0" smtClean="0"/>
              <a:t>, то это означает «недолет», а если</a:t>
            </a:r>
            <a:r>
              <a:rPr lang="en-US" dirty="0" smtClean="0"/>
              <a:t> l &gt; h</a:t>
            </a:r>
            <a:r>
              <a:rPr lang="ru-RU" dirty="0" smtClean="0"/>
              <a:t>, то это означает «перелет».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Демонстрация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Рабочей программы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Программного кода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итель\Рабочий стол\НПК\IMG_3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8066827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1А\Луганцова Т\33814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0" y="0"/>
            <a:ext cx="5238750" cy="35433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643812" cy="649287"/>
          </a:xfrm>
        </p:spPr>
        <p:txBody>
          <a:bodyPr/>
          <a:lstStyle/>
          <a:p>
            <a:r>
              <a:rPr lang="ru-RU" dirty="0" smtClean="0"/>
              <a:t>Чем надут теннисный мяч!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85926"/>
            <a:ext cx="7643812" cy="42481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200" i="1" dirty="0" smtClean="0"/>
              <a:t>	Знаете ли вы, что теннисные мячи не надувают, а вводят в них специальные вещества – «вдуватели»?</a:t>
            </a:r>
          </a:p>
          <a:p>
            <a:pPr>
              <a:buNone/>
            </a:pPr>
            <a:r>
              <a:rPr lang="ru-RU" sz="2200" dirty="0" smtClean="0"/>
              <a:t>	«Вдуватели» - это вещества, которые при нагревании разлагаются с образованием газообразных продуктов. В теннисные мячи (заготовки которых в виде двух полусфер изготовлены предварительно и смазаны клеем) кладут таблетки, содержащие смесь нитрита натрия </a:t>
            </a:r>
            <a:r>
              <a:rPr lang="en-US" sz="2200" dirty="0" smtClean="0"/>
              <a:t>NaNO</a:t>
            </a:r>
            <a:r>
              <a:rPr lang="en-US" sz="1200" dirty="0" smtClean="0"/>
              <a:t>2</a:t>
            </a:r>
            <a:r>
              <a:rPr lang="ru-RU" sz="2200" dirty="0" smtClean="0"/>
              <a:t>  и хлорида аммония </a:t>
            </a:r>
            <a:r>
              <a:rPr lang="en-US" sz="2200" dirty="0" smtClean="0"/>
              <a:t>NH</a:t>
            </a:r>
            <a:r>
              <a:rPr lang="en-US" sz="1200" dirty="0" smtClean="0"/>
              <a:t>4</a:t>
            </a:r>
            <a:r>
              <a:rPr lang="en-US" sz="2200" dirty="0" smtClean="0"/>
              <a:t>Cl</a:t>
            </a:r>
            <a:r>
              <a:rPr lang="ru-RU" sz="2200" dirty="0" smtClean="0"/>
              <a:t>. Склеенные половинки мяча помещают в форму для вулканизации и нагревают. Происходит химическая реакция</a:t>
            </a:r>
          </a:p>
          <a:p>
            <a:pPr lvl="1">
              <a:buNone/>
            </a:pPr>
            <a:r>
              <a:rPr lang="en-US" sz="2200" dirty="0" smtClean="0"/>
              <a:t>			NaNO</a:t>
            </a:r>
            <a:r>
              <a:rPr lang="en-US" sz="1200" dirty="0" smtClean="0"/>
              <a:t>2</a:t>
            </a:r>
            <a:r>
              <a:rPr lang="en-US" sz="2200" dirty="0" smtClean="0"/>
              <a:t> + NH</a:t>
            </a:r>
            <a:r>
              <a:rPr lang="en-US" sz="1200" dirty="0" smtClean="0"/>
              <a:t>4</a:t>
            </a:r>
            <a:r>
              <a:rPr lang="en-US" sz="2200" dirty="0" smtClean="0"/>
              <a:t>Cl = NaCl + 2H</a:t>
            </a:r>
            <a:r>
              <a:rPr lang="en-US" sz="1200" dirty="0" smtClean="0"/>
              <a:t>2</a:t>
            </a:r>
            <a:r>
              <a:rPr lang="en-US" sz="2200" dirty="0" smtClean="0"/>
              <a:t>O + N</a:t>
            </a:r>
            <a:r>
              <a:rPr lang="en-US" sz="1200" dirty="0" smtClean="0"/>
              <a:t>2</a:t>
            </a:r>
            <a:endParaRPr lang="ru-RU" sz="1200" dirty="0" smtClean="0"/>
          </a:p>
          <a:p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	Выделившийся азот создает в мяче повышенное давление.</a:t>
            </a:r>
            <a:endParaRPr lang="ru-RU" sz="2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6573058" y="478552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11А\Луганцова Т\33814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14700"/>
            <a:ext cx="5238750" cy="35433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71546"/>
            <a:ext cx="7643812" cy="42481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 процессе тренировок теннисистов используются автоматы по бросанию теннисного мяча. Необходимо задать автомату необходимую скорость и угол бросания мячика для попадания в стенку определенной высоты, находящуюся на известном расстоянии.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643812" cy="649287"/>
          </a:xfrm>
        </p:spPr>
        <p:txBody>
          <a:bodyPr/>
          <a:lstStyle/>
          <a:p>
            <a:r>
              <a:rPr lang="ru-RU" dirty="0" smtClean="0"/>
              <a:t>Описательная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7643812" cy="42481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Сначала построим описательную модель процесса движения тела с использованием объектов, понятий и законов физики, т.е. в данном случае идеализированную модель движения объекта из условия задачи можно сформулировать следующие основные допущения:</a:t>
            </a:r>
          </a:p>
          <a:p>
            <a:pPr lvl="1"/>
            <a:r>
              <a:rPr lang="ru-RU" dirty="0" smtClean="0"/>
              <a:t>мячик мал по сравнению с Землей, поэтому его можно считать материальной точкой;</a:t>
            </a:r>
          </a:p>
          <a:p>
            <a:pPr lvl="1"/>
            <a:r>
              <a:rPr lang="ru-RU" dirty="0" smtClean="0"/>
              <a:t>изменение высоты мячика мало, поэтому ускорение свободного падения можно считать постоянной величиной </a:t>
            </a:r>
            <a:r>
              <a:rPr lang="en-US" dirty="0" smtClean="0"/>
              <a:t>g=</a:t>
            </a:r>
            <a:r>
              <a:rPr lang="ru-RU" dirty="0" smtClean="0"/>
              <a:t>9,8 м/с</a:t>
            </a:r>
            <a:r>
              <a:rPr lang="ru-RU" dirty="0" smtClean="0">
                <a:latin typeface="Book Antiqua"/>
              </a:rPr>
              <a:t>²</a:t>
            </a:r>
            <a:r>
              <a:rPr lang="ru-RU" dirty="0" smtClean="0"/>
              <a:t>, следовательно, движение по оси </a:t>
            </a:r>
            <a:r>
              <a:rPr lang="en-US" dirty="0" smtClean="0"/>
              <a:t>Y</a:t>
            </a:r>
            <a:r>
              <a:rPr lang="ru-RU" dirty="0" smtClean="0"/>
              <a:t> можно считать равноускоренным;</a:t>
            </a:r>
          </a:p>
          <a:p>
            <a:pPr lvl="1"/>
            <a:r>
              <a:rPr lang="ru-RU" dirty="0" smtClean="0"/>
              <a:t>скорость бросания мячика мала, поэтому сопротивлением воздуха можно пренебречь, следовательно, движение по оси Х можно считать равномерным.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643812" cy="649287"/>
          </a:xfrm>
        </p:spPr>
        <p:txBody>
          <a:bodyPr/>
          <a:lstStyle/>
          <a:p>
            <a:r>
              <a:rPr lang="ru-RU" dirty="0" smtClean="0"/>
              <a:t>Формальная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071678"/>
            <a:ext cx="7643812" cy="42481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Для формализации модели обозначим величины:</a:t>
            </a:r>
          </a:p>
          <a:p>
            <a:pPr lvl="1"/>
            <a:r>
              <a:rPr lang="ru-RU" dirty="0" smtClean="0"/>
              <a:t>Начальную скорость мячика:  </a:t>
            </a:r>
            <a:r>
              <a:rPr lang="en-US" dirty="0" smtClean="0"/>
              <a:t>Vo</a:t>
            </a:r>
          </a:p>
          <a:p>
            <a:pPr lvl="1"/>
            <a:r>
              <a:rPr lang="ru-RU" dirty="0" smtClean="0"/>
              <a:t>Угол бросания мячика: А</a:t>
            </a:r>
          </a:p>
          <a:p>
            <a:pPr lvl="1"/>
            <a:r>
              <a:rPr lang="ru-RU" dirty="0" smtClean="0"/>
              <a:t>Высоту стенки: </a:t>
            </a:r>
            <a:r>
              <a:rPr lang="en-US" dirty="0" smtClean="0"/>
              <a:t>h</a:t>
            </a:r>
          </a:p>
          <a:p>
            <a:pPr lvl="1"/>
            <a:r>
              <a:rPr lang="ru-RU" dirty="0" smtClean="0"/>
              <a:t>Расстояние до стенки: </a:t>
            </a:r>
            <a:r>
              <a:rPr lang="en-US" dirty="0" smtClean="0"/>
              <a:t>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rot="5400000" flipH="1" flipV="1">
            <a:off x="-1249057" y="4249397"/>
            <a:ext cx="4284000" cy="714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57224" y="6429396"/>
            <a:ext cx="792961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642910" y="4857760"/>
            <a:ext cx="1785950" cy="13573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57224" y="5643578"/>
            <a:ext cx="6715172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57224" y="4643446"/>
            <a:ext cx="6715172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6679421" y="5536421"/>
            <a:ext cx="178595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1447800" y="3416300"/>
            <a:ext cx="6124575" cy="2241550"/>
          </a:xfrm>
          <a:custGeom>
            <a:avLst/>
            <a:gdLst>
              <a:gd name="connsiteX0" fmla="*/ 0 w 6124575"/>
              <a:gd name="connsiteY0" fmla="*/ 2241550 h 2241550"/>
              <a:gd name="connsiteX1" fmla="*/ 3257550 w 6124575"/>
              <a:gd name="connsiteY1" fmla="*/ 3175 h 2241550"/>
              <a:gd name="connsiteX2" fmla="*/ 6124575 w 6124575"/>
              <a:gd name="connsiteY2" fmla="*/ 2222500 h 224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24575" h="2241550">
                <a:moveTo>
                  <a:pt x="0" y="2241550"/>
                </a:moveTo>
                <a:cubicBezTo>
                  <a:pt x="1118394" y="1123950"/>
                  <a:pt x="2236788" y="6350"/>
                  <a:pt x="3257550" y="3175"/>
                </a:cubicBezTo>
                <a:cubicBezTo>
                  <a:pt x="4278312" y="0"/>
                  <a:pt x="5201443" y="1111250"/>
                  <a:pt x="6124575" y="2222500"/>
                </a:cubicBezTo>
              </a:path>
            </a:pathLst>
          </a:custGeom>
          <a:ln w="317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8501090" y="600076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928662" y="214311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071670" y="414338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</a:t>
            </a:r>
            <a:endParaRPr lang="ru-RU" sz="2400" dirty="0"/>
          </a:p>
        </p:txBody>
      </p:sp>
      <p:sp>
        <p:nvSpPr>
          <p:cNvPr id="34" name="Дуга 33"/>
          <p:cNvSpPr/>
          <p:nvPr/>
        </p:nvSpPr>
        <p:spPr>
          <a:xfrm>
            <a:off x="928662" y="6143644"/>
            <a:ext cx="285752" cy="285752"/>
          </a:xfrm>
          <a:prstGeom prst="arc">
            <a:avLst>
              <a:gd name="adj1" fmla="val 16200000"/>
              <a:gd name="adj2" fmla="val 3959838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214414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28596" y="442913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428596" y="542926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429520" y="63579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785918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Бросание мяча в стенку </a:t>
            </a:r>
            <a:endParaRPr lang="ru-RU" sz="36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143108" y="421481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Используем известные из курса физики формулы равномерного и равноускоренного движения для определения координат мячика. Дальность </a:t>
            </a:r>
            <a:r>
              <a:rPr lang="ru-RU" b="1" i="1" dirty="0" smtClean="0"/>
              <a:t>Х</a:t>
            </a:r>
            <a:r>
              <a:rPr lang="ru-RU" dirty="0" smtClean="0"/>
              <a:t> и высоту </a:t>
            </a:r>
            <a:r>
              <a:rPr lang="en-US" b="1" i="1" dirty="0" smtClean="0"/>
              <a:t>y</a:t>
            </a:r>
            <a:r>
              <a:rPr lang="ru-RU" dirty="0" smtClean="0"/>
              <a:t> при заданной начальной скорости </a:t>
            </a:r>
            <a:r>
              <a:rPr lang="en-US" b="1" i="1" dirty="0" smtClean="0"/>
              <a:t>Vo</a:t>
            </a:r>
            <a:r>
              <a:rPr lang="ru-RU" dirty="0" smtClean="0"/>
              <a:t> и угле бросания </a:t>
            </a:r>
            <a:r>
              <a:rPr lang="ru-RU" b="1" i="1" dirty="0" smtClean="0"/>
              <a:t>А</a:t>
            </a:r>
            <a:r>
              <a:rPr lang="ru-RU" dirty="0" smtClean="0"/>
              <a:t> для любого момента времени </a:t>
            </a:r>
            <a:r>
              <a:rPr lang="en-US" b="1" i="1" dirty="0" smtClean="0"/>
              <a:t>t</a:t>
            </a:r>
            <a:r>
              <a:rPr lang="ru-RU" dirty="0" smtClean="0"/>
              <a:t> можно вычислить по формулам:</a:t>
            </a:r>
          </a:p>
          <a:p>
            <a:pPr>
              <a:buNone/>
            </a:pPr>
            <a:r>
              <a:rPr lang="ru-RU" dirty="0" smtClean="0"/>
              <a:t>			Х</a:t>
            </a:r>
            <a:r>
              <a:rPr lang="en-US" dirty="0" smtClean="0"/>
              <a:t> </a:t>
            </a:r>
            <a:r>
              <a:rPr lang="ru-RU" dirty="0" smtClean="0"/>
              <a:t>=</a:t>
            </a:r>
            <a:r>
              <a:rPr lang="en-US" dirty="0" smtClean="0"/>
              <a:t> Vo * cosA * t,</a:t>
            </a:r>
          </a:p>
          <a:p>
            <a:pPr>
              <a:buNone/>
            </a:pPr>
            <a:r>
              <a:rPr lang="en-US" dirty="0" smtClean="0"/>
              <a:t>			y = Vo * sinA * t – g * t</a:t>
            </a:r>
            <a:r>
              <a:rPr lang="en-US" dirty="0" smtClean="0">
                <a:latin typeface="Book Antiqua"/>
              </a:rPr>
              <a:t>²</a:t>
            </a:r>
            <a:r>
              <a:rPr lang="en-US" dirty="0" smtClean="0"/>
              <a:t>  / 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Чтобы определить, попадает ли мячик в стенку, необходимо вычислить его координату </a:t>
            </a:r>
            <a:r>
              <a:rPr lang="ru-RU" b="1" i="1" dirty="0" smtClean="0"/>
              <a:t>у</a:t>
            </a:r>
            <a:r>
              <a:rPr lang="ru-RU" dirty="0" smtClean="0"/>
              <a:t> в момент времени, когда он будет находиться на расстоянии </a:t>
            </a:r>
            <a:r>
              <a:rPr lang="en-US" b="1" i="1" dirty="0" smtClean="0"/>
              <a:t>s</a:t>
            </a:r>
            <a:r>
              <a:rPr lang="ru-RU" dirty="0" smtClean="0"/>
              <a:t>. Из первой формулы выражаем время, которое понадобится мячику, чтобы преодолеть расстояние </a:t>
            </a:r>
            <a:r>
              <a:rPr lang="en-US" b="1" i="1" dirty="0" smtClean="0"/>
              <a:t>s</a:t>
            </a:r>
            <a:r>
              <a:rPr lang="ru-RU" dirty="0" smtClean="0"/>
              <a:t>:</a:t>
            </a:r>
          </a:p>
          <a:p>
            <a:pPr lvl="5">
              <a:buNone/>
            </a:pPr>
            <a:r>
              <a:rPr lang="en-US" sz="3200" dirty="0" smtClean="0"/>
              <a:t>t = s / (Vo * cosA)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001">
  <a:themeElements>
    <a:clrScheme name="00001 1">
      <a:dk1>
        <a:srgbClr val="808080"/>
      </a:dk1>
      <a:lt1>
        <a:srgbClr val="EAEAEA"/>
      </a:lt1>
      <a:dk2>
        <a:srgbClr val="000000"/>
      </a:dk2>
      <a:lt2>
        <a:srgbClr val="FFFFFF"/>
      </a:lt2>
      <a:accent1>
        <a:srgbClr val="CC00FF"/>
      </a:accent1>
      <a:accent2>
        <a:srgbClr val="FF99FF"/>
      </a:accent2>
      <a:accent3>
        <a:srgbClr val="AAAAAA"/>
      </a:accent3>
      <a:accent4>
        <a:srgbClr val="C8C8C8"/>
      </a:accent4>
      <a:accent5>
        <a:srgbClr val="E2AAFF"/>
      </a:accent5>
      <a:accent6>
        <a:srgbClr val="E78AE7"/>
      </a:accent6>
      <a:hlink>
        <a:srgbClr val="3333FF"/>
      </a:hlink>
      <a:folHlink>
        <a:srgbClr val="0066FF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808080"/>
        </a:dk1>
        <a:lt1>
          <a:srgbClr val="EAEAEA"/>
        </a:lt1>
        <a:dk2>
          <a:srgbClr val="000000"/>
        </a:dk2>
        <a:lt2>
          <a:srgbClr val="FFFFFF"/>
        </a:lt2>
        <a:accent1>
          <a:srgbClr val="CC00FF"/>
        </a:accent1>
        <a:accent2>
          <a:srgbClr val="FF99FF"/>
        </a:accent2>
        <a:accent3>
          <a:srgbClr val="AAAAAA"/>
        </a:accent3>
        <a:accent4>
          <a:srgbClr val="C8C8C8"/>
        </a:accent4>
        <a:accent5>
          <a:srgbClr val="E2AAFF"/>
        </a:accent5>
        <a:accent6>
          <a:srgbClr val="E78AE7"/>
        </a:accent6>
        <a:hlink>
          <a:srgbClr val="3333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808080"/>
        </a:dk1>
        <a:lt1>
          <a:srgbClr val="99CCFF"/>
        </a:lt1>
        <a:dk2>
          <a:srgbClr val="000000"/>
        </a:dk2>
        <a:lt2>
          <a:srgbClr val="FFCCFF"/>
        </a:lt2>
        <a:accent1>
          <a:srgbClr val="0000FF"/>
        </a:accent1>
        <a:accent2>
          <a:srgbClr val="FF99FF"/>
        </a:accent2>
        <a:accent3>
          <a:srgbClr val="AAAAAA"/>
        </a:accent3>
        <a:accent4>
          <a:srgbClr val="82AEDA"/>
        </a:accent4>
        <a:accent5>
          <a:srgbClr val="AAAAFF"/>
        </a:accent5>
        <a:accent6>
          <a:srgbClr val="E78AE7"/>
        </a:accent6>
        <a:hlink>
          <a:srgbClr val="0099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003399"/>
        </a:dk1>
        <a:lt1>
          <a:srgbClr val="99CCFF"/>
        </a:lt1>
        <a:dk2>
          <a:srgbClr val="000000"/>
        </a:dk2>
        <a:lt2>
          <a:srgbClr val="FFCCFF"/>
        </a:lt2>
        <a:accent1>
          <a:srgbClr val="0000FF"/>
        </a:accent1>
        <a:accent2>
          <a:srgbClr val="FF99FF"/>
        </a:accent2>
        <a:accent3>
          <a:srgbClr val="AAAAAA"/>
        </a:accent3>
        <a:accent4>
          <a:srgbClr val="82AEDA"/>
        </a:accent4>
        <a:accent5>
          <a:srgbClr val="AAAAFF"/>
        </a:accent5>
        <a:accent6>
          <a:srgbClr val="E78AE7"/>
        </a:accent6>
        <a:hlink>
          <a:srgbClr val="FF3399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144</TotalTime>
  <Words>42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00001</vt:lpstr>
      <vt:lpstr>Информатика, физика и химия в большом теннисе</vt:lpstr>
      <vt:lpstr>Слайд 2</vt:lpstr>
      <vt:lpstr>Чем надут теннисный мяч!</vt:lpstr>
      <vt:lpstr>Слайд 4</vt:lpstr>
      <vt:lpstr>Описательная модель</vt:lpstr>
      <vt:lpstr>Формальная модель</vt:lpstr>
      <vt:lpstr>Слайд 7</vt:lpstr>
      <vt:lpstr>Слайд 8</vt:lpstr>
      <vt:lpstr>Слайд 9</vt:lpstr>
      <vt:lpstr>Слайд 10</vt:lpstr>
      <vt:lpstr>Демонстрация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химия в большом теннисе</dc:title>
  <cp:lastModifiedBy>завуч2</cp:lastModifiedBy>
  <cp:revision>28</cp:revision>
  <dcterms:modified xsi:type="dcterms:W3CDTF">2012-02-17T07:10:42Z</dcterms:modified>
</cp:coreProperties>
</file>