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98" TargetMode="External"/><Relationship Id="rId2" Type="http://schemas.openxmlformats.org/officeDocument/2006/relationships/hyperlink" Target="http://ru.wikipedia.org/wiki/183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ru.wikipedia.org/wiki/%D0%9F%D0%B5%D0%B9%D0%B7%D0%B0%D0%B6" TargetMode="External"/><Relationship Id="rId4" Type="http://schemas.openxmlformats.org/officeDocument/2006/relationships/hyperlink" Target="http://ru.wikipedia.org/wiki/%D0%A5%D1%83%D0%B4%D0%BE%D0%B6%D0%BD%D0%B8%D0%B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useum-online.ru/Peredvizhniki/Ivan_Ivanovich_Shishkin/Canvas/388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seum-online.ru/Peredvizhniki/Ivan_Ivanovich_Shishkin/Canvas/392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B%D0%B5%D0%BA%D1%81%D0%B0%D0%BD%D0%B4%D1%80%D0%BE-%D0%9D%D0%B5%D0%B2%D1%81%D0%BA%D0%B0%D1%8F_%D0%BB%D0%B0%D0%B2%D1%80%D0%B0" TargetMode="External"/><Relationship Id="rId2" Type="http://schemas.openxmlformats.org/officeDocument/2006/relationships/hyperlink" Target="http://ru.wikipedia.org/wiki/%D0%A2%D0%B8%D1%85%D0%B2%D0%B8%D0%BD%D1%81%D0%BA%D0%BE%D0%B5_%D0%BA%D0%BB%D0%B0%D0%B4%D0%B1%D0%B8%D1%89%D0%B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ru.wikipedia.org/wiki/%D0%A1%D0%B0%D0%BD%D0%BA%D1%82-%D0%9F%D0%B5%D1%82%D0%B5%D1%80%D0%B1%D1%83%D1%80%D0%B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0"/>
            <a:ext cx="6192688" cy="15567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Иван Иванович Шишкин.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 smtClean="0">
                <a:solidFill>
                  <a:schemeClr val="tx1"/>
                </a:solidFill>
                <a:hlinkClick r:id="rId2" tooltip="1832"/>
              </a:rPr>
              <a:t>1832</a:t>
            </a:r>
            <a:r>
              <a:rPr lang="ru-RU" sz="2400" dirty="0" smtClean="0">
                <a:solidFill>
                  <a:schemeClr val="tx1"/>
                </a:solidFill>
              </a:rPr>
              <a:t>—</a:t>
            </a:r>
            <a:r>
              <a:rPr lang="ru-RU" sz="2400" dirty="0" smtClean="0">
                <a:solidFill>
                  <a:schemeClr val="tx1"/>
                </a:solidFill>
                <a:hlinkClick r:id="rId3" tooltip="1898"/>
              </a:rPr>
              <a:t>1898</a:t>
            </a:r>
            <a:r>
              <a:rPr lang="ru-RU" sz="2400" dirty="0" smtClean="0">
                <a:solidFill>
                  <a:schemeClr val="tx1"/>
                </a:solidFill>
              </a:rPr>
              <a:t>) — русский </a:t>
            </a:r>
            <a:r>
              <a:rPr lang="ru-RU" sz="2400" dirty="0" smtClean="0">
                <a:solidFill>
                  <a:schemeClr val="tx1"/>
                </a:solidFill>
                <a:hlinkClick r:id="rId4" tooltip="Художник"/>
              </a:rPr>
              <a:t>художник</a:t>
            </a:r>
            <a:r>
              <a:rPr lang="ru-RU" sz="2400" dirty="0" smtClean="0">
                <a:solidFill>
                  <a:schemeClr val="tx1"/>
                </a:solidFill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hlinkClick r:id="rId5" tooltip="Пейзаж"/>
              </a:rPr>
              <a:t>пейзажист</a:t>
            </a:r>
            <a:r>
              <a:rPr lang="ru-RU" sz="2400" dirty="0" smtClean="0">
                <a:solidFill>
                  <a:schemeClr val="tx1"/>
                </a:solidFill>
              </a:rPr>
              <a:t>, живописец, рисовальщик и гравер-аквафортист.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4skoj_005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3177540"/>
            <a:ext cx="2664296" cy="3583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6137880"/>
            <a:ext cx="5122912" cy="720120"/>
          </a:xfrm>
        </p:spPr>
        <p:txBody>
          <a:bodyPr/>
          <a:lstStyle/>
          <a:p>
            <a:r>
              <a:rPr lang="ru-RU" dirty="0" err="1" smtClean="0"/>
              <a:t>Сосны,освещенные</a:t>
            </a:r>
            <a:r>
              <a:rPr lang="ru-RU" dirty="0" smtClean="0"/>
              <a:t> солнцем</a:t>
            </a:r>
            <a:endParaRPr lang="ru-RU" dirty="0"/>
          </a:p>
        </p:txBody>
      </p:sp>
      <p:pic>
        <p:nvPicPr>
          <p:cNvPr id="4" name="Рисунок 3" descr="r_pic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420518" cy="609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5949280"/>
            <a:ext cx="4104456" cy="576104"/>
          </a:xfrm>
        </p:spPr>
        <p:txBody>
          <a:bodyPr/>
          <a:lstStyle/>
          <a:p>
            <a:r>
              <a:rPr lang="ru-RU" dirty="0" smtClean="0"/>
              <a:t>Рубка леса</a:t>
            </a:r>
            <a:endParaRPr lang="ru-RU" dirty="0"/>
          </a:p>
        </p:txBody>
      </p:sp>
      <p:pic>
        <p:nvPicPr>
          <p:cNvPr id="4" name="Рисунок 3" descr="r_pic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8208912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m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573017"/>
            <a:ext cx="4355976" cy="3284984"/>
          </a:xfrm>
          <a:prstGeom prst="rect">
            <a:avLst/>
          </a:prstGeom>
        </p:spPr>
      </p:pic>
      <p:pic>
        <p:nvPicPr>
          <p:cNvPr id="5" name="Рисунок 4" descr="cm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3016"/>
            <a:ext cx="4780106" cy="3284984"/>
          </a:xfrm>
          <a:prstGeom prst="rect">
            <a:avLst/>
          </a:prstGeom>
        </p:spPr>
      </p:pic>
      <p:pic>
        <p:nvPicPr>
          <p:cNvPr id="4" name="Рисунок 3" descr="cm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788024" cy="3573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08920"/>
            <a:ext cx="8686800" cy="2218258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tx1"/>
                </a:solidFill>
              </a:rPr>
              <a:t>Конец</a:t>
            </a:r>
            <a:endParaRPr lang="ru-RU" sz="88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m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7085" y="0"/>
            <a:ext cx="4386915" cy="35730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98440" y="6488668"/>
            <a:ext cx="2045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Влад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Ковалец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11 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Биография Ивана Ивановича Шишкина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5724128" cy="58326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Родился в купеческой семье. Отец художника, И. В. Шишкин, был не только предпринимателем, но и инженером, археологом и краеведом, автором «Истории города Елабуги». Закончив Московское училище живописи, ваяния и зодчества в 1856 году, будущий мастер учился в петербургской Академии художеств (1856-60). Как пенсионер Академии жил в 1862-65 в Германии и Швейцарии, посещал мастерскую швейцарского пейзажиста Р. </a:t>
            </a:r>
            <a:r>
              <a:rPr lang="ru-RU" dirty="0" err="1" smtClean="0"/>
              <a:t>Коллера</a:t>
            </a:r>
            <a:r>
              <a:rPr lang="ru-RU" dirty="0" smtClean="0"/>
              <a:t>. Но несравнимо большее воздействие на него оказали эпически величественные пейзажи другого швейцарца, А. Калама. Жил преимущественно в Петербурге. Особое значение для Шишкина имели натурные впечатления, полученные в родных местах (куда он нередко наезжал</a:t>
            </a:r>
            <a:r>
              <a:rPr lang="ru-RU" dirty="0" smtClean="0"/>
              <a:t>). </a:t>
            </a:r>
            <a:r>
              <a:rPr lang="ru-RU" dirty="0" smtClean="0"/>
              <a:t>Валаам и в окрестностях Петербурга и Москвы.</a:t>
            </a:r>
            <a:endParaRPr lang="ru-RU" dirty="0"/>
          </a:p>
        </p:txBody>
      </p:sp>
      <p:pic>
        <p:nvPicPr>
          <p:cNvPr id="4" name="Рисунок 3" descr="0_68ed2_f8b410de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556792"/>
            <a:ext cx="3024336" cy="4455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ru-RU" dirty="0" smtClean="0"/>
              <a:t>Раннее творчество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5508104" cy="62373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ранних работ мастера </a:t>
            </a:r>
            <a:r>
              <a:rPr lang="ru-RU" dirty="0" smtClean="0"/>
              <a:t>характерна </a:t>
            </a:r>
            <a:r>
              <a:rPr lang="ru-RU" dirty="0" smtClean="0"/>
              <a:t>некоторая дробность форм; придерживаясь традиционного для романтизма «кулисного» построения картины, четко размечая планы, он не достигает еще убедительного единства образа. В таких картинах, как </a:t>
            </a:r>
            <a:r>
              <a:rPr lang="ru-RU" dirty="0" smtClean="0">
                <a:hlinkClick r:id="rId2"/>
              </a:rPr>
              <a:t>«Полдень. В окрестностях Москвы»</a:t>
            </a:r>
            <a:r>
              <a:rPr lang="ru-RU" dirty="0" smtClean="0"/>
              <a:t> (1869, там же), это единство предстает уже очевидной реальностью, прежде всего за счет тонкой композиционной и </a:t>
            </a:r>
            <a:r>
              <a:rPr lang="ru-RU" dirty="0" err="1" smtClean="0"/>
              <a:t>свето-воздушно-колористической</a:t>
            </a:r>
            <a:r>
              <a:rPr lang="ru-RU" dirty="0" smtClean="0"/>
              <a:t> координации зон неба и земли, почвы (последнюю Шишкин чувствовал особенно проникновенно, в этом отношении не имея себе равных в русском пейзажном искусстве).</a:t>
            </a:r>
            <a:endParaRPr lang="ru-RU" dirty="0"/>
          </a:p>
        </p:txBody>
      </p:sp>
      <p:pic>
        <p:nvPicPr>
          <p:cNvPr id="4" name="Рисунок 3" descr="r_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692696"/>
            <a:ext cx="3779912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Зрелость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1870-е гг. мастер входит в пору безусловной творческой зрелости, о которой свидетельствуют картины </a:t>
            </a:r>
            <a:r>
              <a:rPr lang="ru-RU" dirty="0" smtClean="0">
                <a:hlinkClick r:id="rId2"/>
              </a:rPr>
              <a:t>«Сосновый бор. Мачтовый лес в Вятской губернии»</a:t>
            </a:r>
            <a:r>
              <a:rPr lang="ru-RU" dirty="0" smtClean="0"/>
              <a:t> (1872) и </a:t>
            </a:r>
            <a:r>
              <a:rPr lang="ru-RU" sz="2600" u="sng" dirty="0" smtClean="0">
                <a:solidFill>
                  <a:srgbClr val="FFFF00"/>
                </a:solidFill>
              </a:rPr>
              <a:t>«Рожь» </a:t>
            </a:r>
            <a:r>
              <a:rPr lang="ru-RU" dirty="0" smtClean="0"/>
              <a:t>(1878; обе — Третьяковская галерея).Обычно избегая зыбких, переходных состояний природы, художник фиксирует ее высший летний расцвет, достигая впечатляющего тонального единства именно за счет яркого, полуденного, летнего света, определяющего всю колористическую шкалу. Монументально-романтический образ Природы с большой буквы неизменно присутствует в картинах. Новые же, реалистические веяния, проступают в том проникновенном внимании, с которым выписываются приметы конкретного куска земли, уголка леса или поля, конкретного дерева. Шишкин — замечательный поэт не только почвы, но и дерева, тонко чувствующий характер каждой породы [в наиболее типических своих записях он обычно поминает не просто «лес», но лес из «</a:t>
            </a:r>
            <a:r>
              <a:rPr lang="ru-RU" dirty="0" err="1" smtClean="0"/>
              <a:t>осокорея</a:t>
            </a:r>
            <a:r>
              <a:rPr lang="ru-RU" dirty="0" smtClean="0"/>
              <a:t>, вязов и частью дубов» </a:t>
            </a:r>
            <a:r>
              <a:rPr lang="ru-RU" dirty="0" smtClean="0"/>
              <a:t>или </a:t>
            </a:r>
            <a:r>
              <a:rPr lang="ru-RU" dirty="0" smtClean="0"/>
              <a:t>«лес еловый, сосновый, осина, береза, </a:t>
            </a:r>
            <a:r>
              <a:rPr lang="ru-RU" dirty="0" smtClean="0"/>
              <a:t>липа». </a:t>
            </a:r>
            <a:r>
              <a:rPr lang="ru-RU" dirty="0" smtClean="0"/>
              <a:t>С особой охотой художник пишет породы самые мощные и крепкие типа дубов и сосен — в стадии зрелости, старости и, наконец, смерти в буреломе.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6px-Iwan_Nikolajewitsch_Kramskoj_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1289" y="836712"/>
            <a:ext cx="2942711" cy="413775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6228184" cy="65973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Самостоятельную </a:t>
            </a:r>
            <a:r>
              <a:rPr lang="ru-RU" dirty="0" smtClean="0"/>
              <a:t>ценность имеют его рисунки и этюды, представляющие собой детализованный дневник природной жизни. Плодотворно работал также в области офорта. Печатая свои тонко нюансированные пейзажные офорты в разных состояниях, издавая их в виде альбомов, Шишкин мощно активизировал интерес к этому виду искусства. Педагогической деятельностью занимался мало (в частности, руководил пейзажной мастерской Академии художеств в 1894-95), </a:t>
            </a:r>
            <a:r>
              <a:rPr lang="ru-RU" dirty="0" smtClean="0"/>
              <a:t>но </a:t>
            </a:r>
            <a:r>
              <a:rPr lang="ru-RU" dirty="0" smtClean="0"/>
              <a:t>имел в числе своих учеников таких </a:t>
            </a:r>
            <a:r>
              <a:rPr lang="ru-RU" dirty="0" smtClean="0"/>
              <a:t>художников</a:t>
            </a:r>
            <a:r>
              <a:rPr lang="ru-RU" dirty="0" smtClean="0"/>
              <a:t>, как Ф. А. Васильев и </a:t>
            </a:r>
            <a:r>
              <a:rPr lang="ru-RU" dirty="0" smtClean="0"/>
              <a:t>Г</a:t>
            </a:r>
            <a:r>
              <a:rPr lang="ru-RU" dirty="0" smtClean="0"/>
              <a:t>. И. </a:t>
            </a:r>
            <a:r>
              <a:rPr lang="ru-RU" dirty="0" err="1" smtClean="0"/>
              <a:t>Чорос-Гуркин</a:t>
            </a:r>
            <a:r>
              <a:rPr lang="ru-RU" dirty="0" smtClean="0"/>
              <a:t>. Его образы, несмотря на свою «объективность» и принципиальное отсутствие психологизма, свойственного «пейзажу настроения» </a:t>
            </a:r>
            <a:r>
              <a:rPr lang="ru-RU" dirty="0" err="1" smtClean="0"/>
              <a:t>саврасовско-левитановского</a:t>
            </a:r>
            <a:r>
              <a:rPr lang="ru-RU" dirty="0" smtClean="0"/>
              <a:t> типа, всегда имели большой поэтический </a:t>
            </a:r>
            <a:r>
              <a:rPr lang="ru-RU" dirty="0" smtClean="0"/>
              <a:t>резонанс. </a:t>
            </a:r>
            <a:r>
              <a:rPr lang="ru-RU" dirty="0" smtClean="0"/>
              <a:t>В Елабуге открыт дом-музей художника.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661248"/>
            <a:ext cx="8147248" cy="10081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Могила И. И. Шишкина на </a:t>
            </a:r>
            <a:r>
              <a:rPr lang="ru-RU" dirty="0" smtClean="0">
                <a:hlinkClick r:id="rId2" tooltip="Тихвинское кладбище"/>
              </a:rPr>
              <a:t>Тихвинском кладбище</a:t>
            </a:r>
            <a:r>
              <a:rPr lang="ru-RU" dirty="0" smtClean="0"/>
              <a:t> в </a:t>
            </a:r>
            <a:r>
              <a:rPr lang="ru-RU" dirty="0" smtClean="0">
                <a:hlinkClick r:id="rId3" tooltip="Александро-Невская лавра"/>
              </a:rPr>
              <a:t>Александро-Невской лавре</a:t>
            </a:r>
            <a:r>
              <a:rPr lang="ru-RU" dirty="0" smtClean="0"/>
              <a:t>(</a:t>
            </a:r>
            <a:r>
              <a:rPr lang="ru-RU" dirty="0" smtClean="0">
                <a:hlinkClick r:id="rId4" tooltip="Санкт-Петербург"/>
              </a:rPr>
              <a:t>Санкт-Петербург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 descr="697px-Shishkin_gra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260648"/>
            <a:ext cx="6150245" cy="5285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5877272"/>
            <a:ext cx="5616624" cy="648112"/>
          </a:xfrm>
        </p:spPr>
        <p:txBody>
          <a:bodyPr/>
          <a:lstStyle/>
          <a:p>
            <a:r>
              <a:rPr lang="ru-RU" dirty="0" smtClean="0"/>
              <a:t>Утро в сосновом лесу 1889.</a:t>
            </a:r>
            <a:endParaRPr lang="ru-RU" dirty="0"/>
          </a:p>
        </p:txBody>
      </p:sp>
      <p:pic>
        <p:nvPicPr>
          <p:cNvPr id="4" name="Рисунок 3" descr="c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620000" cy="516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877272"/>
            <a:ext cx="8229600" cy="7201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Сосновый бор. </a:t>
            </a:r>
            <a:r>
              <a:rPr lang="ru-RU" b="1" dirty="0" smtClean="0"/>
              <a:t>Мачтовый</a:t>
            </a:r>
            <a:r>
              <a:rPr lang="ru-RU" dirty="0" smtClean="0"/>
              <a:t> лес в Вятской губернии.</a:t>
            </a:r>
            <a:endParaRPr lang="ru-RU" dirty="0"/>
          </a:p>
        </p:txBody>
      </p:sp>
      <p:pic>
        <p:nvPicPr>
          <p:cNvPr id="4" name="Рисунок 3" descr="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7416824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6281896"/>
            <a:ext cx="5472608" cy="576104"/>
          </a:xfrm>
        </p:spPr>
        <p:txBody>
          <a:bodyPr/>
          <a:lstStyle/>
          <a:p>
            <a:r>
              <a:rPr lang="ru-RU" dirty="0" smtClean="0"/>
              <a:t>Вид на острове Валааме</a:t>
            </a:r>
            <a:endParaRPr lang="ru-RU" dirty="0"/>
          </a:p>
        </p:txBody>
      </p:sp>
      <p:pic>
        <p:nvPicPr>
          <p:cNvPr id="4" name="Рисунок 3" descr="r_pic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588" y="0"/>
            <a:ext cx="4856776" cy="609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</TotalTime>
  <Words>336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Иван Иванович Шишкин. </vt:lpstr>
      <vt:lpstr>Биография Ивана Ивановича Шишкина </vt:lpstr>
      <vt:lpstr>Раннее творчество</vt:lpstr>
      <vt:lpstr>Зрелость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Иванович Шишкин. </dc:title>
  <dc:creator>Владислав</dc:creator>
  <cp:lastModifiedBy>Владислав</cp:lastModifiedBy>
  <cp:revision>5</cp:revision>
  <dcterms:created xsi:type="dcterms:W3CDTF">2012-01-27T06:39:47Z</dcterms:created>
  <dcterms:modified xsi:type="dcterms:W3CDTF">2012-01-27T07:31:52Z</dcterms:modified>
</cp:coreProperties>
</file>