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71" r:id="rId3"/>
    <p:sldId id="269" r:id="rId4"/>
    <p:sldId id="257" r:id="rId5"/>
    <p:sldId id="259" r:id="rId6"/>
    <p:sldId id="260" r:id="rId7"/>
    <p:sldId id="264" r:id="rId8"/>
    <p:sldId id="263" r:id="rId9"/>
    <p:sldId id="262" r:id="rId10"/>
    <p:sldId id="261" r:id="rId11"/>
    <p:sldId id="265" r:id="rId12"/>
    <p:sldId id="267" r:id="rId13"/>
    <p:sldId id="258" r:id="rId14"/>
    <p:sldId id="266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33AD-4621-49E5-92D0-400CEB3E7B2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26075-8611-4675-B42A-9D094E3E2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7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55C0CA-E6F7-457F-BFFA-E7B3684923B4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1351A-21A0-438E-89DB-AC3BA892B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6047" y="1844824"/>
            <a:ext cx="921004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Экология Тверской области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530120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выполнила:</a:t>
            </a:r>
          </a:p>
          <a:p>
            <a:r>
              <a:rPr lang="ru-RU" dirty="0" smtClean="0"/>
              <a:t>ученица 8 «А» класса</a:t>
            </a:r>
          </a:p>
          <a:p>
            <a:r>
              <a:rPr lang="ru-RU" dirty="0" smtClean="0"/>
              <a:t>средней школы № 40</a:t>
            </a:r>
          </a:p>
          <a:p>
            <a:r>
              <a:rPr lang="ru-RU" dirty="0" smtClean="0"/>
              <a:t>Снегирева Даша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последние годы в Тверской области увеличились выбросы в атмосферу, и насчитывается более 600 предприятий, выбрасывающих до 300 наименований загрязняющих веществ. Предприятия образуют </a:t>
            </a:r>
            <a:r>
              <a:rPr lang="ru-RU" dirty="0" err="1" smtClean="0"/>
              <a:t>промзоны</a:t>
            </a:r>
            <a:r>
              <a:rPr lang="ru-RU" dirty="0" smtClean="0"/>
              <a:t> вблизи жилых кварталов. Наблюдения за качеством атмосферного воздуха в Тверской области проводятся на 1 стационарном посту (Тверь,ул.Ефимова,6) и 6 маршрутных (Тверь – м/р-н Чайка, Заволжский р-н, </a:t>
            </a:r>
            <a:r>
              <a:rPr lang="ru-RU" dirty="0" err="1" smtClean="0"/>
              <a:t>промзона</a:t>
            </a:r>
            <a:r>
              <a:rPr lang="ru-RU" dirty="0" smtClean="0"/>
              <a:t> Лазурная; Бежецк, Ржев и Вышний Волочёк). </a:t>
            </a:r>
          </a:p>
          <a:p>
            <a:endParaRPr lang="ru-RU" dirty="0" smtClean="0"/>
          </a:p>
          <a:p>
            <a:r>
              <a:rPr lang="ru-RU" dirty="0" smtClean="0"/>
              <a:t>Не снижается количество сбросов сточных вод, из которых большая часть сбрасывается в поверхностные водоемы. В Тверской области зарегистрировано 968 предприятий-водопользователей. Основную часть воды забирают предприятия энергетики: КАЭС, ОАО </a:t>
            </a:r>
            <a:r>
              <a:rPr lang="ru-RU" dirty="0" err="1" smtClean="0"/>
              <a:t>Конаковская</a:t>
            </a:r>
            <a:r>
              <a:rPr lang="ru-RU" dirty="0" smtClean="0"/>
              <a:t> ГРЭС, в Твери – ТЭЦ-3 и ТЭЦ-4. Предприятия водопроводно-канализационного хозяйства входят в разряд предприятий с недостаточно-эффективной очисткой сточных вод. Технически и морально устаревшие очистные сооружения по качеству очистке не соответствуют ПДС (предельно допустимым сбросам). В Тверской области 187 очистных сооружений со сбросом в поверхностные воды. Эффективно работают только 44 из них.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4176464" cy="198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4421023" cy="194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Большую опасность в городах может представлять накопление ядовитых веществ в местах несанкционированных свалок. Мусороперерабатывающие заводы на территории области отсутствуют. Большинство полигонов ТБО в области не соответствует требованиям экологической безопасности. Поэтому возрастает число несанкционированных свалок и как результат интенсивное загрязнение почв, поверхностных и подземных вод, атмосферного воздуха. Проведенный </a:t>
            </a:r>
            <a:r>
              <a:rPr lang="ru-RU" dirty="0" err="1" smtClean="0"/>
              <a:t>рентгено-флюоресцентный</a:t>
            </a:r>
            <a:r>
              <a:rPr lang="ru-RU" dirty="0" smtClean="0"/>
              <a:t> анализ образцов почвы и грибов в лесопарковом массиве Березовая роща в черте города Твери показал присутствие значительного содержания ртути , железа, стронция, цинка, свинца, как в почве, так и в </a:t>
            </a:r>
            <a:r>
              <a:rPr lang="ru-RU" dirty="0" err="1" smtClean="0"/>
              <a:t>базидиомах</a:t>
            </a:r>
            <a:r>
              <a:rPr lang="ru-RU" dirty="0" smtClean="0"/>
              <a:t> грибов. Причиной этого, вероятно, является существующая вблизи зеленого массива несанкционированная свалка бытовых отходов.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683563" cy="27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x_826f17e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45024"/>
            <a:ext cx="4013811" cy="282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588567" cy="23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одна из экологических проблем – обезлесение.</a:t>
            </a:r>
          </a:p>
          <a:p>
            <a:r>
              <a:rPr lang="ru-RU" dirty="0" smtClean="0"/>
              <a:t>Обезлесение — процесс превращения земель, занятых лесом, в земельные угодья без древесного покрова, такие как пастбища, пустоши и другие. Наиболее частая причина обезлесения — вырубка леса без достаточной высадки новых деревьев. Кроме того, леса могут быть уничтожены вследствие естественных причин, таких как пожар, ураган или затопление, а также других антропогенных факторов, например, кислотных дождей.</a:t>
            </a:r>
          </a:p>
          <a:p>
            <a:endParaRPr lang="ru-RU" dirty="0" smtClean="0"/>
          </a:p>
          <a:p>
            <a:r>
              <a:rPr lang="ru-RU" dirty="0" smtClean="0"/>
              <a:t>Процесс уничтожения леса является актуальной проблемой во многих частях земного шара, поскольку влияет на их экологические, климатические и социально-экономические характеристики. Обезлесение приводит к снижению биоразнообразия, запасов древесины для промышленного использования и качества жизни, а также к усилению парникового эффекта из-за снижения объёмов фотосинтеза.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86916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уничтожения лесов приводит как к локальным, так и глобальным географическим и климатическим изменениям. Обезлесение уменьшает адгезию почвы, что может приводить к затоплениям и оползням. </a:t>
            </a: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Еще одна серьезная экологическая проблема Твери - захоронение </a:t>
            </a:r>
            <a:r>
              <a:rPr lang="ru-RU" dirty="0" err="1" smtClean="0"/>
              <a:t>ртутосодержащих</a:t>
            </a:r>
            <a:r>
              <a:rPr lang="ru-RU" dirty="0" smtClean="0"/>
              <a:t> отходов НПО «Диапазон» на городском полигоне ТБО, который не предназначен для этих целей. Существует вероятность попадания ртути в трофические цепи. Данный факт создает угрозу для здоровья населения города Твери и прилегающих территорий. Не решена также и проблема хранения и утилизации пришедших в негодность и запрещенных к применению пестицидов и </a:t>
            </a:r>
            <a:r>
              <a:rPr lang="ru-RU" dirty="0" err="1" smtClean="0"/>
              <a:t>агрохимикатов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2376264" cy="27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252028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4008" y="3164681"/>
            <a:ext cx="4355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Поэтому необходимо провести оценку антропогенного воздействия на окружающую среду региона и здоровье человека с целью выявления наиболее существенных факторов негативного воздействия, что позволит спрогнозировать дальнейшее развитие </a:t>
            </a:r>
            <a:r>
              <a:rPr lang="ru-RU" dirty="0" err="1" smtClean="0"/>
              <a:t>антропоэкологического</a:t>
            </a:r>
            <a:r>
              <a:rPr lang="ru-RU" dirty="0" smtClean="0"/>
              <a:t> процесса с целью управления для создания оптимальных условий среды, увеличения продолжительности жизни и качества здоровья населения региона.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23728" cy="199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ЗАКЛЮЧЕНИЕ</a:t>
            </a:r>
          </a:p>
          <a:p>
            <a:r>
              <a:rPr lang="ru-RU" dirty="0" smtClean="0"/>
              <a:t>В последние годы усиливается внимание общества к окружающей среде. </a:t>
            </a:r>
          </a:p>
          <a:p>
            <a:r>
              <a:rPr lang="ru-RU" dirty="0" smtClean="0"/>
              <a:t>В связи с экологическими проблемами люди осознают свою зависимость от </a:t>
            </a:r>
            <a:r>
              <a:rPr lang="ru-RU" dirty="0" err="1" smtClean="0"/>
              <a:t>природы.Наблюдается</a:t>
            </a:r>
            <a:r>
              <a:rPr lang="ru-RU" dirty="0" smtClean="0"/>
              <a:t> тенденция к повышению экологической культуры </a:t>
            </a:r>
            <a:r>
              <a:rPr lang="ru-RU" dirty="0" err="1" smtClean="0"/>
              <a:t>общества.Формируется</a:t>
            </a:r>
            <a:r>
              <a:rPr lang="ru-RU" dirty="0" smtClean="0"/>
              <a:t> экологическое сознание, общество разрабатывает </a:t>
            </a:r>
            <a:r>
              <a:rPr lang="ru-RU" dirty="0" err="1" smtClean="0"/>
              <a:t>экополитику</a:t>
            </a:r>
            <a:r>
              <a:rPr lang="ru-RU" dirty="0" smtClean="0"/>
              <a:t> и </a:t>
            </a:r>
            <a:r>
              <a:rPr lang="ru-RU" dirty="0" err="1" smtClean="0"/>
              <a:t>экологизирует</a:t>
            </a:r>
            <a:r>
              <a:rPr lang="ru-RU" dirty="0" smtClean="0"/>
              <a:t> моральные и правовые нормы. </a:t>
            </a:r>
          </a:p>
          <a:p>
            <a:endParaRPr lang="ru-RU" dirty="0" smtClean="0"/>
          </a:p>
          <a:p>
            <a:r>
              <a:rPr lang="ru-RU" dirty="0" smtClean="0"/>
              <a:t>Природа рассматривается уже не как источник материальных ресурсов и дохода, а как духовная ценность. Общество заинтересовано в сохранении благоприятных условий окружающей среды, в разумном и экономном её использовании, каждый человек обязан беречь природу.</a:t>
            </a:r>
          </a:p>
          <a:p>
            <a:endParaRPr lang="ru-RU" dirty="0" smtClean="0"/>
          </a:p>
          <a:p>
            <a:r>
              <a:rPr lang="ru-RU" dirty="0" smtClean="0"/>
              <a:t>Несмотря на это, не все считают своим долгом бережное отношение к окружающей среде. Негативное влияние на окружающую среду несет угрозу будущим поколениям, но всегда находятся люди, которые ставят экономическую и личную выгоду от использования природных ресурсов выше экологических интересов всего общества. То, что от их деятельности пострадают и они сами, и их потомки, не делает их менее опасными для человечества.</a:t>
            </a:r>
          </a:p>
          <a:p>
            <a:endParaRPr lang="ru-RU" dirty="0" smtClean="0"/>
          </a:p>
          <a:p>
            <a:r>
              <a:rPr lang="ru-RU" dirty="0" smtClean="0"/>
              <a:t>Только совместными усилиями общество может добиться успеха в решении природоохранных задач, постоянно и эффективно заботиться об окружающей среде.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ver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090425" cy="3139827"/>
          </a:xfrm>
          <a:prstGeom prst="rect">
            <a:avLst/>
          </a:prstGeom>
        </p:spPr>
      </p:pic>
      <p:pic>
        <p:nvPicPr>
          <p:cNvPr id="6" name="Рисунок 5" descr="tve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645024"/>
            <a:ext cx="4762500" cy="2886075"/>
          </a:xfrm>
          <a:prstGeom prst="rect">
            <a:avLst/>
          </a:prstGeom>
        </p:spPr>
      </p:pic>
      <p:pic>
        <p:nvPicPr>
          <p:cNvPr id="7" name="Рисунок 6" descr="tver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0648"/>
            <a:ext cx="4224469" cy="316835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7281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http://ru.wikipedia.org/wiki/%D2%E2%E5%F0%F1%EA%E0%FF_%EE%E1%EB%E0%F1%F2%FC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http://recydosanin.aiq.ru/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80928"/>
            <a:ext cx="842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http://www.coolreferat.com/</a:t>
            </a:r>
            <a:r>
              <a:rPr lang="ru-RU" dirty="0" err="1" smtClean="0"/>
              <a:t>Охрана_окружающей_среды_в_Тверской_области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42900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http://www.duproos.ru/index.php?option=com_content&amp;view=article&amp;id=22&amp;Itemid=15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365104"/>
            <a:ext cx="766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http://ecology.gpntb.ru/ecolibworld/project/regions_russia/center/tver_reg/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085184"/>
            <a:ext cx="762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http://www.ecoanaliz.ru/ecodata/8-rusecology/43-ecotver.html?showall=1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60648"/>
            <a:ext cx="280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НПК\IMG_3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52096" cy="4839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77515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Цель работы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sz="2000" dirty="0" smtClean="0"/>
              <a:t> Изучить основные экологические проблемы Твери и Тверской области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Найти пути решения этих проблем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4320481" cy="32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961049" cy="41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Тверь – один из древнейших городов Российской Федерации. Основание города Твери относят к 1135 году. Первое упоминание о нем в летописных источниках, как о сложившемся городском поселении, относится к 1208 году. В настоящее время это благоустроенный город с культурными традициями, развитой промышленностью.</a:t>
            </a:r>
          </a:p>
          <a:p>
            <a:endParaRPr lang="ru-RU" dirty="0" smtClean="0"/>
          </a:p>
          <a:p>
            <a:r>
              <a:rPr lang="ru-RU" dirty="0" smtClean="0"/>
              <a:t>В современных границах Тверская область образована 29 января 1935 г. (до 1990 г. – Калининская область). Граничит с Новгородской, Вологодской, Ярославской, Московской, Смоленской, Псковской областями.</a:t>
            </a:r>
          </a:p>
          <a:p>
            <a:endParaRPr lang="ru-RU" dirty="0" smtClean="0"/>
          </a:p>
          <a:p>
            <a:r>
              <a:rPr lang="ru-RU" dirty="0" smtClean="0"/>
              <a:t>Площадь Тверской области – 84,1 тыс. кв. км, численность населения 1406,6 тыс. человек. Территория области разделена на 36 районов, имеется 23 города, 31 поселок городского типа, 613 сельских администраций.</a:t>
            </a:r>
          </a:p>
          <a:p>
            <a:endParaRPr lang="ru-RU" dirty="0" smtClean="0"/>
          </a:p>
          <a:p>
            <a:r>
              <a:rPr lang="ru-RU" dirty="0" smtClean="0"/>
              <a:t>Наиболее крупные города области: Тверь, Ржев, Вышний Волочек.</a:t>
            </a:r>
          </a:p>
          <a:p>
            <a:endParaRPr lang="ru-RU" dirty="0" smtClean="0"/>
          </a:p>
        </p:txBody>
      </p:sp>
      <p:pic>
        <p:nvPicPr>
          <p:cNvPr id="3" name="Рисунок 2" descr="t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509120"/>
            <a:ext cx="8872745" cy="216024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Забота об окружающей среде (ОС) – наиболее важный социальный процесс.</a:t>
            </a:r>
          </a:p>
          <a:p>
            <a:endParaRPr lang="ru-RU" dirty="0" smtClean="0"/>
          </a:p>
          <a:p>
            <a:r>
              <a:rPr lang="ru-RU" dirty="0" smtClean="0"/>
              <a:t>На сегодняшний день особенно остро стоит вопрос состояния ОС. В массовом обыденном сознании пока ещё нет достаточного понимания остроты ситуации. Люди живут и действуют в убеждении, что природная среда неисчерпаема, и не воспринимают всерьёз экологические угрозы. Нежелание жертвовать своими потребностями создает неблагоприятные условия жизни не только будущих, но и нынешних поколений. При этом право каждого человека на благоприятную окружающую среду и обязанность заботы о ней закреплены в Конституции Российской Федерации и Федеральном Законе «Об охране окружающей среды».</a:t>
            </a:r>
          </a:p>
          <a:p>
            <a:endParaRPr lang="ru-RU" dirty="0" smtClean="0"/>
          </a:p>
          <a:p>
            <a:r>
              <a:rPr lang="ru-RU" dirty="0" smtClean="0"/>
              <a:t>С качеством ОС связано и право на жизнь – главное конституционное право каждого человека. Люди обязаны сохранить и передать потомкам биологическое разнообразие, природные ресурсы (в первую очередь воздух и воду), как основное условие жизни на Земле.</a:t>
            </a:r>
          </a:p>
          <a:p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2945904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2977354" cy="21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1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Социальная и экономическая необходимость заботы об ОС обусловлены исторической связью и взаимозависимостью природы и человека.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Вследствие разлада отношений общества и природы современная цивилизация находится в состоянии глубокого экологического кризиса. Масштабы загрязнения природной среды настолько велики, что естественные процессы метаболизма и разбавляющее действие атмосферы и гидросферы не в состоянии нейтрализовать вредное воздействие человека.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07496" y="479715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Подрывается способность биосферы к </a:t>
            </a:r>
            <a:r>
              <a:rPr lang="ru-RU" dirty="0" err="1" smtClean="0"/>
              <a:t>саморегуляции</a:t>
            </a:r>
            <a:r>
              <a:rPr lang="ru-RU" dirty="0" smtClean="0"/>
              <a:t>, разрушается сама биосфера. Общество просто обязано остановить этот процесс, т.к. разрушение биосферы приведет к гибели человечества.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1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Область богата водными ресурсами, однако обеспечение населения качественной питьевой водой остается серьезной проблемой. Несмотря на высокую обеспеченность региона очистными сооружениями, эффективность их работы крайне низка, в результате чего в водные объекты поступает большое количество загрязняющих веществ: нефтепродукты, относящиеся к наиболее опасным загрязняющим веществам; фенолы; соединения меди, железа; формальдегид, а также </a:t>
            </a:r>
            <a:r>
              <a:rPr lang="ru-RU" dirty="0" err="1"/>
              <a:t>легкоокисляемые</a:t>
            </a:r>
            <a:r>
              <a:rPr lang="ru-RU" dirty="0"/>
              <a:t> органические вещества, хлориды ухудшающие вкусовые качества воды; сульфаты, которые не только ухудшают органолептические свойства воды, но и оказывают физиологическое воздействие на человеческий </a:t>
            </a:r>
            <a:r>
              <a:rPr lang="ru-RU" dirty="0" smtClean="0"/>
              <a:t>организм. Причинами </a:t>
            </a:r>
            <a:r>
              <a:rPr lang="ru-RU" dirty="0"/>
              <a:t>недостаточной эффективности очистных сооружений являются изношенность оборудования в жилищно-коммунальном хозяйстве и несовершенство технологий очистки.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04" y="5035028"/>
            <a:ext cx="2028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627" y="3677498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294" y="3449434"/>
            <a:ext cx="2494828" cy="15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9969" y="4404291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1481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723" y="4862728"/>
            <a:ext cx="1368151" cy="135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Тверской области сегодня насчитывается 325 бесхозных артезианских скважин и более 580 колодцев. Обслуживающими организациями из них охвачено всего 17%. Главами сельских поселений не в полной мере реализуются функции, которые они обязаны исполнять в соответствии с законодательством.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результате, из более чем 9 тысяч населенных пунктов Тверской области лишь только 9% обеспечены доброкачественной питьевой водой. В 7 тысячах поселений данные о качестве воды попросту отсутствуют, так как местные органы власти и управляющие компании контроль качества воды не осуществляют. Результатом такого попустительства, по убеждению врачей, может явиться развитие у населения сердечно - сосудистых, эндокринных и иных заболеваний, злокачественных новообразований, хронических заболеваний легких, неврологических нарушений.</a:t>
            </a:r>
            <a:endParaRPr lang="ru-RU" dirty="0"/>
          </a:p>
        </p:txBody>
      </p:sp>
      <p:pic>
        <p:nvPicPr>
          <p:cNvPr id="3" name="Рисунок 2" descr="89824_1600_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3360373" cy="2520280"/>
          </a:xfrm>
          <a:prstGeom prst="rect">
            <a:avLst/>
          </a:prstGeom>
        </p:spPr>
      </p:pic>
      <p:pic>
        <p:nvPicPr>
          <p:cNvPr id="4" name="Рисунок 3" descr="158365-2011-12-06-1225834781_1341_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84784"/>
            <a:ext cx="3101413" cy="252028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44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усилением антропогенного воздействия на окружающую среду увеличивается и количество экологических проблем, в том числе и в Тверской области. В то же время известна взаимосвязь состояния окружающей среды и заболевания населения. По данным Администрации Тверской </a:t>
            </a:r>
            <a:r>
              <a:rPr lang="ru-RU" dirty="0" smtClean="0"/>
              <a:t>области преобладает </a:t>
            </a:r>
            <a:r>
              <a:rPr lang="ru-RU" dirty="0"/>
              <a:t>заболевания органов </a:t>
            </a:r>
            <a:r>
              <a:rPr lang="ru-RU" dirty="0" smtClean="0"/>
              <a:t>дыхания.</a:t>
            </a:r>
          </a:p>
          <a:p>
            <a:r>
              <a:rPr lang="ru-RU" dirty="0" smtClean="0"/>
              <a:t>На </a:t>
            </a:r>
            <a:r>
              <a:rPr lang="ru-RU" dirty="0"/>
              <a:t>втором месте структуры общей заболеваемости всего населения- болезни системы кровообращения и на третьем - болезни костно-мышечной системы. </a:t>
            </a:r>
            <a:endParaRPr lang="ru-RU" dirty="0" smtClean="0"/>
          </a:p>
        </p:txBody>
      </p:sp>
      <p:pic>
        <p:nvPicPr>
          <p:cNvPr id="3" name="Рисунок 2" descr="23e2774a38252788f10feb37c14b34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492896"/>
            <a:ext cx="3899925" cy="2339955"/>
          </a:xfrm>
          <a:prstGeom prst="rect">
            <a:avLst/>
          </a:prstGeom>
        </p:spPr>
      </p:pic>
      <p:pic>
        <p:nvPicPr>
          <p:cNvPr id="4" name="Рисунок 3" descr="j2676_11477203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49080"/>
            <a:ext cx="3240360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4869160"/>
            <a:ext cx="500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Основными источниками загрязнения воздушного бассейна в области являются предприятия химической и нефтехимической промышленности, железнодорожного машиностроения, стекловолокнистых соединений, энергетики, автотранспорт. 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1485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570</TotalTime>
  <Words>1433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57</cp:revision>
  <dcterms:created xsi:type="dcterms:W3CDTF">2012-02-02T16:20:59Z</dcterms:created>
  <dcterms:modified xsi:type="dcterms:W3CDTF">2012-02-25T11:54:31Z</dcterms:modified>
</cp:coreProperties>
</file>