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3" r:id="rId8"/>
    <p:sldId id="261" r:id="rId9"/>
    <p:sldId id="262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0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4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06025-DDC0-4249-A4A1-623F286D6BE1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B75E4-18CB-4746-AECA-4AC64B0D8F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6B0EA-0F08-4F41-B0E8-ABEB91F74BC9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9E77-2713-4121-B7A7-DED4AAF1A7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4082-5A04-415B-8A3B-90C1FED89A0A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DCE0F-6E6A-4A50-B4AA-D151894293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02D05-19B6-46F2-9485-9C0C8DFA2D19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56F34-4FB7-4310-A175-1297124C3C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CF832-D529-45D4-BB77-B7F7C183715D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1BB03-F059-4752-953F-BC4EEF97C1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722C6-EEAF-4811-836F-8CB5F1364088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67DE1-A01B-483B-94FC-8794EC1724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C5718-DB58-4A8C-9939-0B248C4E6710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95988-88ED-45B8-9DC1-98F03317E5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9F5B4-69B1-4625-A713-2CCC8F917F2D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51FAE-E5F4-4711-84F2-20B443BEEC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EB527-8171-4720-A754-44350B957D6F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6457D-28DD-4D39-8E42-B82C5FEBE6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7DBEB-CF94-4B37-BC7D-3D9DBF4E91AE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D704E-C683-445B-88E1-F4041C8A6A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D91FA-39CB-4662-B1BD-93DD06A41227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3979F-EBF8-434A-8592-17C22F211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1FF84-8B5D-4810-9D01-D05B4CDE3B95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A39D8-F240-4204-B2B4-DAD64E3933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BFCF4-2D5A-40C9-A05B-0D607DFE7609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728EF-6108-4995-8BDC-3B3B72120A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ddddddd.jp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3829050"/>
            <a:ext cx="91440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D137CF-B76F-42E3-BA44-8D8247461E81}" type="datetimeFigureOut">
              <a:rPr lang="ru-RU"/>
              <a:pPr>
                <a:defRPr/>
              </a:pPr>
              <a:t>17.02.2012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589315E-0703-4FE1-8833-577B3E4D18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17375E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7375E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7375E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7375E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7375E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7375E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7375E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7375E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7375E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953735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953735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953735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953735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953735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/>
          </p:cNvSpPr>
          <p:nvPr>
            <p:ph type="ctrTitle" idx="4294967295"/>
          </p:nvPr>
        </p:nvSpPr>
        <p:spPr bwMode="auto">
          <a:xfrm>
            <a:off x="611188" y="1341438"/>
            <a:ext cx="7772400" cy="1470025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mtClean="0">
                <a:effectLst/>
                <a:latin typeface="Arial" charset="0"/>
              </a:rPr>
              <a:t>Течение</a:t>
            </a:r>
            <a:r>
              <a:rPr lang="ru-RU" smtClean="0">
                <a:effectLst/>
              </a:rPr>
              <a:t/>
            </a:r>
            <a:br>
              <a:rPr lang="ru-RU" smtClean="0">
                <a:effectLst/>
              </a:rPr>
            </a:br>
            <a:endParaRPr lang="ru-RU" smtClean="0">
              <a:effectLst/>
            </a:endParaRPr>
          </a:p>
        </p:txBody>
      </p:sp>
      <p:sp>
        <p:nvSpPr>
          <p:cNvPr id="15362" name="Rectangle 8"/>
          <p:cNvSpPr>
            <a:spLocks noGrp="1"/>
          </p:cNvSpPr>
          <p:nvPr>
            <p:ph type="subTitle" idx="4294967295"/>
          </p:nvPr>
        </p:nvSpPr>
        <p:spPr>
          <a:xfrm>
            <a:off x="3924300" y="4508500"/>
            <a:ext cx="4857750" cy="19224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sz="2800" smtClean="0">
                <a:latin typeface="Arial" charset="0"/>
              </a:rPr>
              <a:t>Подготовила ученица 7 класса «А» МОУ СОШ №40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ru-RU" sz="2800" smtClean="0">
                <a:latin typeface="Arial" charset="0"/>
              </a:rPr>
              <a:t>Архипенкова Лада</a:t>
            </a:r>
            <a:r>
              <a:rPr lang="ru-RU" smtClean="0">
                <a:latin typeface="Arial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  <p:bldP spid="1536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4000" smtClean="0">
                <a:effectLst/>
              </a:rPr>
              <a:t>Плотностные течения</a:t>
            </a:r>
            <a:br>
              <a:rPr lang="ru-RU" sz="4000" smtClean="0">
                <a:effectLst/>
              </a:rPr>
            </a:br>
            <a:endParaRPr lang="ru-RU" sz="4000" smtClean="0">
              <a:effectLst/>
            </a:endParaRPr>
          </a:p>
        </p:txBody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b="1" smtClean="0"/>
              <a:t>	Плотностные</a:t>
            </a:r>
            <a:r>
              <a:rPr lang="ru-RU" smtClean="0"/>
              <a:t> течения определяются различиями в плотности воды. Примером плотностного течения является Гольфстрим. а так же северо - тихоокеанское течение.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4000" b="0" smtClean="0">
                <a:effectLst/>
              </a:rPr>
              <a:t>Гольфстрим</a:t>
            </a:r>
            <a:br>
              <a:rPr lang="ru-RU" sz="4000" b="0" smtClean="0">
                <a:effectLst/>
              </a:rPr>
            </a:br>
            <a:endParaRPr lang="ru-RU" sz="4000" b="0" smtClean="0">
              <a:effectLst/>
            </a:endParaRPr>
          </a:p>
        </p:txBody>
      </p:sp>
      <p:sp>
        <p:nvSpPr>
          <p:cNvPr id="26629" name="Rectangle 5"/>
          <p:cNvSpPr>
            <a:spLocks noGrp="1"/>
          </p:cNvSpPr>
          <p:nvPr>
            <p:ph type="body" sz="half" idx="1"/>
          </p:nvPr>
        </p:nvSpPr>
        <p:spPr>
          <a:xfrm>
            <a:off x="323850" y="908050"/>
            <a:ext cx="4248150" cy="5761038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b="1" smtClean="0"/>
              <a:t>	Гольфстри́м</a:t>
            </a:r>
            <a:r>
              <a:rPr lang="ru-RU" sz="2400" smtClean="0"/>
              <a:t> — самое тёплое морское течение в Атлантическом океане. Продолжением Гольфстрима является Северо -Атлантическое течение. Благодаря Гольфстриму страны Европы, прилегающие к Атлантическому океану, отличаются более мягким климатом, нежели другие регионы на той же географической широте: массы тёплой воды обогревают находящийся над ними воздух, который западными ветрами переносится на Европу.  </a:t>
            </a:r>
          </a:p>
        </p:txBody>
      </p:sp>
      <p:pic>
        <p:nvPicPr>
          <p:cNvPr id="24581" name="Picture 7" descr="im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4663" y="1773238"/>
            <a:ext cx="4643437" cy="338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mtClean="0">
                <a:effectLst/>
                <a:latin typeface="Arial" charset="0"/>
              </a:rPr>
              <a:t>Течение Западных Ветров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2800" smtClean="0">
                <a:latin typeface="Arial" charset="0"/>
              </a:rPr>
              <a:t>	Самое мощное течение во всём мировом океане.</a:t>
            </a:r>
          </a:p>
          <a:p>
            <a:pPr>
              <a:buFont typeface="Arial" charset="0"/>
              <a:buNone/>
            </a:pPr>
            <a:r>
              <a:rPr lang="ru-RU" sz="2800" smtClean="0">
                <a:latin typeface="Arial" charset="0"/>
              </a:rPr>
              <a:t>	Длина течения 30 тыс. км., ширина оценивается в 2500 км, скорость – около 3,5 км/ч.</a:t>
            </a:r>
          </a:p>
          <a:p>
            <a:pPr>
              <a:buFont typeface="Arial" charset="0"/>
              <a:buNone/>
            </a:pPr>
            <a:r>
              <a:rPr lang="ru-RU" sz="2800" smtClean="0">
                <a:latin typeface="Arial" charset="0"/>
              </a:rPr>
              <a:t>	Каждую секунду течение Западных Ветров переносит воды в 20 раз больше, чем все реки земного шара.</a:t>
            </a:r>
          </a:p>
          <a:p>
            <a:pPr>
              <a:buFont typeface="Arial" charset="0"/>
              <a:buNone/>
            </a:pPr>
            <a:r>
              <a:rPr lang="ru-RU" sz="2800" smtClean="0">
                <a:latin typeface="Arial" charset="0"/>
              </a:rPr>
              <a:t>	Проходит вдоль Антарктиды.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Учитель\Рабочий стол\НПК\IMG_30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47564" y="944724"/>
            <a:ext cx="6336704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type="body" idx="1"/>
          </p:nvPr>
        </p:nvSpPr>
        <p:spPr>
          <a:xfrm>
            <a:off x="468313" y="981075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>
                <a:latin typeface="Arial" charset="0"/>
              </a:rPr>
              <a:t>	Морские течения — постоянные или периодические потоки в толще мирового океана и морей. Различают постоянные, периодические и неправильные течения; поверхностные и подводные, теплые и холодные. В зависимости от причины течения, выделяются ветровые и плотностные течения. 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b="0" smtClean="0">
                <a:effectLst/>
                <a:latin typeface="Arial" charset="0"/>
              </a:rPr>
              <a:t/>
            </a:r>
            <a:br>
              <a:rPr lang="ru-RU" b="0" smtClean="0">
                <a:effectLst/>
                <a:latin typeface="Arial" charset="0"/>
              </a:rPr>
            </a:br>
            <a:r>
              <a:rPr lang="ru-RU" b="0" smtClean="0">
                <a:effectLst/>
                <a:latin typeface="Arial" charset="0"/>
              </a:rPr>
              <a:t>Классификация течений</a:t>
            </a:r>
            <a:br>
              <a:rPr lang="ru-RU" b="0" smtClean="0">
                <a:effectLst/>
                <a:latin typeface="Arial" charset="0"/>
              </a:rPr>
            </a:br>
            <a:endParaRPr lang="ru-RU" b="0" smtClean="0">
              <a:effectLst/>
              <a:latin typeface="Arial" charset="0"/>
            </a:endParaRPr>
          </a:p>
        </p:txBody>
      </p:sp>
      <p:sp>
        <p:nvSpPr>
          <p:cNvPr id="16389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	Течения делятся по различным признакам: по вызывающим их силам (генетические классификации), по устойчивости, по глубине расположения в толще вод, по характеру движения, по физико-химическим свойствам.</a:t>
            </a:r>
          </a:p>
          <a:p>
            <a:pPr>
              <a:buFont typeface="Arial" charset="0"/>
              <a:buNone/>
            </a:pPr>
            <a:r>
              <a:rPr lang="ru-RU" smtClean="0">
                <a:latin typeface="Arial" charset="0"/>
              </a:rPr>
              <a:t>  Выделяют три группы течений: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1638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539750" y="1412875"/>
            <a:ext cx="7199313" cy="1800225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	</a:t>
            </a:r>
            <a:r>
              <a:rPr lang="ru-RU" sz="2800" b="1" smtClean="0">
                <a:latin typeface="Arial" charset="0"/>
              </a:rPr>
              <a:t>Течения, </a:t>
            </a:r>
            <a:r>
              <a:rPr lang="ru-RU" sz="2800" smtClean="0"/>
              <a:t>вызванные </a:t>
            </a:r>
            <a:r>
              <a:rPr lang="ru-RU" sz="2800" smtClean="0">
                <a:latin typeface="Arial" charset="0"/>
              </a:rPr>
              <a:t>разностью давления воды в двух точках по горизонтали называются градиентыми течениями.</a:t>
            </a:r>
            <a:endParaRPr lang="ru-RU" sz="2800" smtClean="0"/>
          </a:p>
        </p:txBody>
      </p:sp>
      <p:sp>
        <p:nvSpPr>
          <p:cNvPr id="18434" name="Rectangle 4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0" smtClean="0">
                <a:effectLst/>
              </a:rPr>
              <a:t>Градиентные течения</a:t>
            </a: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684213" y="4437063"/>
            <a:ext cx="86233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b="1">
                <a:solidFill>
                  <a:srgbClr val="953735"/>
                </a:solidFill>
              </a:rPr>
              <a:t>Компенсационные</a:t>
            </a:r>
            <a:r>
              <a:rPr lang="ru-RU">
                <a:solidFill>
                  <a:srgbClr val="953735"/>
                </a:solidFill>
              </a:rPr>
              <a:t>, вызванные наклоном уровня моря под воздействием ветра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755650" y="3213100"/>
            <a:ext cx="7632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Бароградиентные</a:t>
            </a:r>
            <a:r>
              <a:rPr lang="ru-RU"/>
              <a:t>, вызванные неравномерным атмосферным давлением над морской поверхностью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755650" y="5445125"/>
            <a:ext cx="73342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ru-RU" b="1"/>
              <a:t>Стоковые</a:t>
            </a:r>
            <a:r>
              <a:rPr lang="ru-RU"/>
              <a:t> или</a:t>
            </a:r>
            <a:r>
              <a:rPr lang="ru-RU" b="1"/>
              <a:t> сточные</a:t>
            </a:r>
            <a:r>
              <a:rPr lang="ru-RU"/>
              <a:t>, </a:t>
            </a:r>
            <a:r>
              <a:rPr lang="ru-RU" sz="2000"/>
              <a:t>возникающие в результате возникновения избытка воды в каком-либо районе моря (как результат притока материковых вод, осадков, таяния льдов)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  <p:bldP spid="20486" grpId="0"/>
      <p:bldP spid="20487" grpId="0"/>
      <p:bldP spid="204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4000" b="0" smtClean="0">
                <a:effectLst/>
              </a:rPr>
              <a:t>Течения, вызванные ветром</a:t>
            </a:r>
            <a:r>
              <a:rPr lang="ru-RU" sz="4000" smtClean="0">
                <a:effectLst/>
              </a:rPr>
              <a:t/>
            </a:r>
            <a:br>
              <a:rPr lang="ru-RU" sz="4000" smtClean="0">
                <a:effectLst/>
              </a:rPr>
            </a:br>
            <a:endParaRPr lang="ru-RU" sz="4000" smtClean="0">
              <a:effectLst/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1612900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	Дрейфовые</a:t>
            </a:r>
            <a:r>
              <a:rPr lang="ru-RU" smtClean="0"/>
              <a:t>, вызванные только влекущим действием ветра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	</a:t>
            </a:r>
            <a:endParaRPr lang="ru-RU" smtClean="0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755650" y="2852738"/>
            <a:ext cx="7920038" cy="277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Arial" charset="0"/>
              <a:buNone/>
            </a:pPr>
            <a:r>
              <a:rPr lang="ru-RU" sz="3200" b="1">
                <a:solidFill>
                  <a:srgbClr val="953735"/>
                </a:solidFill>
              </a:rPr>
              <a:t>Ветровые</a:t>
            </a:r>
            <a:r>
              <a:rPr lang="ru-RU" sz="3200">
                <a:solidFill>
                  <a:srgbClr val="953735"/>
                </a:solidFill>
              </a:rPr>
              <a:t>, вызванные и влекущим действием ветра, и наклоном уровня моря и изменением плотности воды, вызванными ветром</a:t>
            </a:r>
          </a:p>
          <a:p>
            <a:pPr eaLnBrk="0" hangingPunct="0">
              <a:spcBef>
                <a:spcPct val="50000"/>
              </a:spcBef>
              <a:buFont typeface="Arial" charset="0"/>
              <a:buChar char="•"/>
            </a:pPr>
            <a:endParaRPr lang="ru-RU" sz="3200">
              <a:solidFill>
                <a:srgbClr val="953735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uiExpand="1" build="p"/>
      <p:bldP spid="215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4000" smtClean="0">
                <a:effectLst/>
              </a:rPr>
              <a:t>Ветровые течения</a:t>
            </a:r>
            <a:br>
              <a:rPr lang="ru-RU" sz="4000" smtClean="0">
                <a:effectLst/>
              </a:rPr>
            </a:br>
            <a:endParaRPr lang="ru-RU" sz="4000" smtClean="0">
              <a:effectLst/>
            </a:endParaRP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	Ветровые течения</a:t>
            </a:r>
            <a:r>
              <a:rPr lang="ru-RU" smtClean="0"/>
              <a:t> определяются направлением преобладающих ветров. К числу сильнейших ветровых течений относятся Северное и Южное Пассатные течения, течение Западных Ветров и др. Теория ветровых течений была разработана шведом В. Экманом, русским учёными В. Б. Штокманом и Н. С. Линейкиным, американцем Г. Стоммелом.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b="0" smtClean="0">
                <a:effectLst/>
              </a:rPr>
              <a:t>Приливные течения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2800" b="1" smtClean="0"/>
              <a:t>	Приливные течения</a:t>
            </a:r>
            <a:r>
              <a:rPr lang="ru-RU" sz="2800" smtClean="0"/>
              <a:t>, вызванные приливами.</a:t>
            </a:r>
          </a:p>
          <a:p>
            <a:pPr>
              <a:buFont typeface="Arial" charset="0"/>
              <a:buNone/>
            </a:pPr>
            <a:r>
              <a:rPr lang="ru-RU" sz="2800" smtClean="0"/>
              <a:t>	Приливные течения наиболее сильные, особенно проявляются у берега, на мелководье, в проливах и устьях рек.</a:t>
            </a:r>
          </a:p>
          <a:p>
            <a:pPr>
              <a:buFont typeface="Arial" charset="0"/>
              <a:buNone/>
            </a:pPr>
            <a:r>
              <a:rPr lang="ru-RU" sz="2800" smtClean="0"/>
              <a:t>	В океанах и морях течения обычно обусловлены совокупным действием нескольких сил. По </a:t>
            </a:r>
            <a:r>
              <a:rPr lang="ru-RU" sz="2800" i="1" smtClean="0"/>
              <a:t>изменчивости</a:t>
            </a:r>
            <a:r>
              <a:rPr lang="ru-RU" sz="2800" smtClean="0"/>
              <a:t> течения разделяют на периодические и непериодические.</a:t>
            </a:r>
            <a:endParaRPr lang="ru-RU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ru-RU" sz="4000" b="0" smtClean="0">
                <a:effectLst/>
              </a:rPr>
              <a:t>Периодические и Непериодические течения</a:t>
            </a:r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250825" y="3141663"/>
            <a:ext cx="8291513" cy="144145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b="1" smtClean="0"/>
              <a:t>	Непериодические течения</a:t>
            </a:r>
            <a:r>
              <a:rPr lang="ru-RU" sz="2400" smtClean="0"/>
              <a:t> связаны с временными причинами (например, возникают под воздействием циклона).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smtClean="0"/>
              <a:t>	</a:t>
            </a:r>
          </a:p>
          <a:p>
            <a:pPr>
              <a:lnSpc>
                <a:spcPct val="80000"/>
              </a:lnSpc>
            </a:pPr>
            <a:endParaRPr lang="ru-RU" sz="2400" smtClean="0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69925" y="1773238"/>
            <a:ext cx="84740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953735"/>
                </a:solidFill>
              </a:rPr>
              <a:t>Периодические течения </a:t>
            </a:r>
            <a:r>
              <a:rPr lang="ru-RU" sz="2400">
                <a:solidFill>
                  <a:srgbClr val="953735"/>
                </a:solidFill>
              </a:rPr>
              <a:t>меняются с определённым периодом. К таким течениям относят приливные течения.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84213" y="4076700"/>
            <a:ext cx="77771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953735"/>
                </a:solidFill>
              </a:rPr>
              <a:t>Выделяют течения, скорости и направления которых мало меняются за сезон (муссонные) или за год (пассатные).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uiExpand="1" build="p"/>
      <p:bldP spid="23556" grpId="0"/>
      <p:bldP spid="23557" grpId="0"/>
    </p:bldLst>
  </p:timing>
</p:sld>
</file>

<file path=ppt/theme/theme1.xml><?xml version="1.0" encoding="utf-8"?>
<a:theme xmlns:a="http://schemas.openxmlformats.org/drawingml/2006/main" name="течение   Архипенков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течение   Архипенкова</Template>
  <TotalTime>6</TotalTime>
  <Words>84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течение   Архипенкова</vt:lpstr>
      <vt:lpstr>Течение </vt:lpstr>
      <vt:lpstr>Слайд 2</vt:lpstr>
      <vt:lpstr>Слайд 3</vt:lpstr>
      <vt:lpstr> Классификация течений </vt:lpstr>
      <vt:lpstr>Градиентные течения</vt:lpstr>
      <vt:lpstr>Течения, вызванные ветром </vt:lpstr>
      <vt:lpstr>Ветровые течения </vt:lpstr>
      <vt:lpstr>Приливные течения</vt:lpstr>
      <vt:lpstr>Периодические и Непериодические течения</vt:lpstr>
      <vt:lpstr>Плотностные течения </vt:lpstr>
      <vt:lpstr>Гольфстрим </vt:lpstr>
      <vt:lpstr>Течение Западных Ветров</vt:lpstr>
    </vt:vector>
  </TitlesOfParts>
  <Company>МОУ СОШ 40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Течение </dc:title>
  <dc:subject/>
  <dc:creator>завуч2</dc:creator>
  <cp:keywords/>
  <dc:description/>
  <cp:lastModifiedBy>завуч2</cp:lastModifiedBy>
  <cp:revision>1</cp:revision>
  <dcterms:created xsi:type="dcterms:W3CDTF">2012-02-17T07:30:09Z</dcterms:created>
  <dcterms:modified xsi:type="dcterms:W3CDTF">2012-02-17T07:36:23Z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TC030006427</vt:lpwstr>
  </property>
</Properties>
</file>