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78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75" r:id="rId12"/>
    <p:sldId id="276" r:id="rId13"/>
    <p:sldId id="27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7" autoAdjust="0"/>
    <p:restoredTop sz="94729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04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D989F-2090-46F8-A2FA-2C6665DAC36F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797FB-3181-41F3-A179-9E0A9FFDF2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C2D3E-EA8F-426B-8046-D139FA7108A6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A2C88-EE3F-4A53-876B-53A78E854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2C88-EE3F-4A53-876B-53A78E8543C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2C88-EE3F-4A53-876B-53A78E8543C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A2C88-EE3F-4A53-876B-53A78E8543C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355976" y="3699804"/>
            <a:ext cx="4407024" cy="2033452"/>
          </a:xfrm>
        </p:spPr>
        <p:txBody>
          <a:bodyPr/>
          <a:lstStyle/>
          <a:p>
            <a:r>
              <a:rPr lang="ru-RU" dirty="0" smtClean="0"/>
              <a:t>Выполнил ученик</a:t>
            </a:r>
          </a:p>
          <a:p>
            <a:r>
              <a:rPr lang="ru-RU" dirty="0" smtClean="0"/>
              <a:t> 9А класса </a:t>
            </a:r>
          </a:p>
          <a:p>
            <a:r>
              <a:rPr lang="ru-RU" dirty="0" smtClean="0"/>
              <a:t>Гарус Михаил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Молнии</a:t>
            </a:r>
            <a:endParaRPr lang="ru-RU" dirty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5472122" cy="347663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Спрайты трудно различимы, но они появляются почти в любую грозу на высоте от 55 до 130 километров (высота образования «обычных» молний — не более 16 километров). Это некое подобие молнии, бьющей из облака вверх. Впервые это явление было зафиксировано в 1989 году случайно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Спрайты</a:t>
            </a:r>
            <a:endParaRPr lang="ru-RU" dirty="0"/>
          </a:p>
        </p:txBody>
      </p:sp>
      <p:pic>
        <p:nvPicPr>
          <p:cNvPr id="4098" name="Picture 2" descr="E:\молнии\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000240"/>
            <a:ext cx="2896133" cy="2143139"/>
          </a:xfrm>
          <a:prstGeom prst="rect">
            <a:avLst/>
          </a:prstGeom>
          <a:noFill/>
          <a:effectLst>
            <a:outerShdw dist="101600" dir="6900000" sx="1000" sy="1000" algn="ctr" rotWithShape="0">
              <a:srgbClr val="000000"/>
            </a:outerShdw>
          </a:effectLst>
          <a:scene3d>
            <a:camera prst="orthographicFront"/>
            <a:lightRig rig="threePt" dir="t">
              <a:rot lat="0" lon="0" rev="20400000"/>
            </a:lightRig>
          </a:scene3d>
          <a:sp3d>
            <a:bevelT w="342900"/>
            <a:bevelB w="40005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5686436" cy="469108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Шарова́я</a:t>
            </a:r>
            <a:r>
              <a:rPr lang="ru-RU" dirty="0" smtClean="0"/>
              <a:t> </a:t>
            </a:r>
            <a:r>
              <a:rPr lang="ru-RU" dirty="0" err="1" smtClean="0"/>
              <a:t>мо́лния</a:t>
            </a:r>
            <a:r>
              <a:rPr lang="ru-RU" dirty="0" smtClean="0"/>
              <a:t> — редкое природное явление, единой физической теории возникновения и протекания которого к настоящему времени не представлено. Существуют около 200 теорий, объясняющих явление, но ни одна из них не получила абсолютного признания в академической среде. В лабораторных условиях похожие, но кратковременные явления удалось получить несколькими разными способами. Но о природе естественной шаровой молнии вопрос остаётся открытым.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Шаровая молния </a:t>
            </a:r>
            <a:endParaRPr lang="ru-RU" dirty="0"/>
          </a:p>
        </p:txBody>
      </p:sp>
      <p:pic>
        <p:nvPicPr>
          <p:cNvPr id="4098" name="Picture 2" descr="C:\Documents and Settings\xXx.DOM-CF0C0EB39D5\Рабочий стол\1111.jpe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6215074" y="2500306"/>
            <a:ext cx="2486696" cy="3643338"/>
          </a:xfrm>
          <a:prstGeom prst="rect">
            <a:avLst/>
          </a:prstGeom>
          <a:noFill/>
        </p:spPr>
      </p:pic>
      <p:pic>
        <p:nvPicPr>
          <p:cNvPr id="6" name="Picture 2" descr="E:\молнии\шар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357166"/>
            <a:ext cx="2391897" cy="1785950"/>
          </a:xfrm>
          <a:prstGeom prst="rect">
            <a:avLst/>
          </a:prstGeom>
          <a:noFill/>
          <a:scene3d>
            <a:camera prst="orthographicFront"/>
            <a:lightRig rig="threePt" dir="t">
              <a:rot lat="0" lon="0" rev="6600000"/>
            </a:lightRig>
          </a:scene3d>
          <a:sp3d prstMaterial="matte">
            <a:bevelT w="101600"/>
            <a:bevelB w="114300" h="3810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643174" y="1571612"/>
            <a:ext cx="6229336" cy="4500594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ru-RU" dirty="0" smtClean="0"/>
              <a:t>В первой половине XIX века французский физик, астроном и естествоиспытатель Ф. </a:t>
            </a:r>
            <a:r>
              <a:rPr lang="ru-RU" dirty="0" err="1" smtClean="0"/>
              <a:t>Араго</a:t>
            </a:r>
            <a:r>
              <a:rPr lang="ru-RU" dirty="0" smtClean="0"/>
              <a:t>, возможно первым в истории цивилизации, произвёл сбор и систематизировал все известные на то время свидетельства появления шаровой молнии. В его книге было описано 30 случаев наблюдения шаровых молний. Статистика небольшая, и неудивительно, что многие физики XIX века, включая Кельвина и Фарадея, при своей жизни были склонны считать, что это либо оптическая иллюзия, либо явление совершенно иной, неэлектрической природы. Однако количество случаев, подробность описания явления и достоверность свидетельств возрастало, что привлекло внимание учёных, в том числе крупных физиков.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Documents and Settings\xXx.DOM-CF0C0EB39D5\Рабочий стол\220px-Ball_lightn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714620"/>
            <a:ext cx="2927130" cy="24288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Последний российский император Николай II  в присутствии своего деда Александра II наблюдал явление, которое он назвал "огненным шаром". Он вспоминал: "Когда мои родители были в отъезде, мы с дедушкой совершали обряд всенощного бдения в Александрийской церкви. Была сильная гроза; казалось, что молнии, следующие одна за другой, готовы сотрясти церковь и весь мир прямо до основания. Вдруг стало совсем темно, когда порыв ветра распахнул врата церкви и потушил свечи перед иконостасом. Раздался гром сильнее обычного, и я увидел, как в окно влетел огненный шар. Шар (это была молния) покружился на полу, пролетел мимо канделябра и вылетел через дверь в парк. Моё сердце замерло от страха и я взглянул на дедушку - но его лицо было совершенно спокойно. Он перекрестился с таким же спокойствием, как и когда молния пролетала мимо нас. Тогда я подумал, что испугаться, как я - это неподобающе и немужественно ... После того, как шар вылетел, я снова взглянул на дедушку. Он слегка улыбнулся и кивнул мне. Страх мой исчез и я больше никогда не боялся грозы"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Случай из жизни Николая II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r>
              <a:rPr lang="ru-RU" b="1" smtClean="0"/>
              <a:t>Мо́лния</a:t>
            </a:r>
            <a:r>
              <a:rPr lang="ru-RU" smtClean="0"/>
              <a:t> — гигантский электрический искровой разряд в атмосфере, обычно происходит во время грозы, проявляющийся яркой вспышкой света и сопровождающим её громом. Молнии также были зафиксированы на </a:t>
            </a:r>
            <a:r>
              <a:rPr lang="ru-RU" u="sng" smtClean="0"/>
              <a:t>Венере</a:t>
            </a:r>
            <a:r>
              <a:rPr lang="ru-RU" smtClean="0"/>
              <a:t>, Юпитере, Сатурне и Уране. Ток в разряде молнии достигает 10-100 тысяч ампер, напряжение — 1 000 000 вольт, тем не менее, погибает после удара молнией лишь 10% людей.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                      Молнии</a:t>
            </a:r>
            <a:endParaRPr lang="ru-RU" dirty="0"/>
          </a:p>
        </p:txBody>
      </p:sp>
      <p:pic>
        <p:nvPicPr>
          <p:cNvPr id="4" name="Picture 3" descr="C:\Documents and Settings\xXx.DOM-CF0C0EB39D5\Рабочий стол\44.jpeg"/>
          <p:cNvPicPr>
            <a:picLocks noChangeAspect="1" noChangeArrowheads="1"/>
          </p:cNvPicPr>
          <p:nvPr/>
        </p:nvPicPr>
        <p:blipFill>
          <a:blip r:embed="rId3" cstate="print">
            <a:lum bright="6000"/>
          </a:blip>
          <a:srcRect/>
          <a:stretch>
            <a:fillRect/>
          </a:stretch>
        </p:blipFill>
        <p:spPr bwMode="auto">
          <a:xfrm>
            <a:off x="1357290" y="3232621"/>
            <a:ext cx="4459130" cy="3339627"/>
          </a:xfrm>
          <a:prstGeom prst="roundRect">
            <a:avLst>
              <a:gd name="adj" fmla="val 1407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Средняя длина молнии 2,5 км, некоторые разряды простираются в атмосфере на расстояние до 20 км.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Физические свойства молнии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Documents and Settings\xXx.DOM-CF0C0EB39D5\Рабочий стол\220px-Lightning_striking_the_Eiffel_Tower_-_NOA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3071810"/>
            <a:ext cx="3000396" cy="340235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28926" y="1500174"/>
            <a:ext cx="6215074" cy="5357826"/>
          </a:xfrm>
        </p:spPr>
        <p:txBody>
          <a:bodyPr>
            <a:normAutofit/>
          </a:bodyPr>
          <a:lstStyle/>
          <a:p>
            <a:r>
              <a:rPr lang="ru-RU" dirty="0" smtClean="0"/>
              <a:t>Наиболее часто молния возникает в кучево-дождевых облаках, тогда они называются грозовыми; иногда молния образуется в слоисто-дождевых облаках, а также при вулканических извержениях, торнадо и пылевых бурях.</a:t>
            </a:r>
          </a:p>
          <a:p>
            <a:r>
              <a:rPr lang="ru-RU" dirty="0" smtClean="0"/>
              <a:t>в грозовых облаках, при этом молнии могут проходить в самих облаках — </a:t>
            </a:r>
            <a:r>
              <a:rPr lang="ru-RU" b="1" dirty="0" err="1" smtClean="0"/>
              <a:t>внутриоблачные</a:t>
            </a:r>
            <a:r>
              <a:rPr lang="ru-RU" b="1" dirty="0" smtClean="0"/>
              <a:t> молнии</a:t>
            </a:r>
            <a:r>
              <a:rPr lang="ru-RU" dirty="0" smtClean="0"/>
              <a:t>, а могут ударять в землю — </a:t>
            </a:r>
            <a:r>
              <a:rPr lang="ru-RU" b="1" dirty="0" smtClean="0"/>
              <a:t>наземные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xXx.DOM-CF0C0EB39D5\Рабочий стол\i78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571744"/>
            <a:ext cx="2946017" cy="2786082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286124"/>
            <a:ext cx="7072362" cy="250033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Главный разряд разряжает нередко только часть облака. Заряды, расположенные на больших высотах, могут дать начало новому (стреловидному) лидеру, движущемуся непрерывно со скоростью в тысячи километров в секунду. Яркость его свечения близка к яркости ступенчатого лидера. Когда стреловидный лидер доходит до поверхности земли, следует второй главный удар, подобный первому. Обычно молния включает несколько повторных разрядов, но их число может доходить и до нескольких десятков. Длительность многократной молнии может превышать 1 сек. Смещение канала многократной молнии ветром создаёт так называемую ленточную молнию — светящуюся полосу.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Наземные молнии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643050"/>
            <a:ext cx="54292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Летяшие</a:t>
            </a:r>
            <a:r>
              <a:rPr lang="ru-RU" dirty="0" smtClean="0"/>
              <a:t> к земле </a:t>
            </a:r>
            <a:r>
              <a:rPr lang="ru-RU" dirty="0" err="1" smtClean="0"/>
              <a:t>космоческие</a:t>
            </a:r>
            <a:r>
              <a:rPr lang="ru-RU" dirty="0" smtClean="0"/>
              <a:t> лучи образует ионы которые разгоняются в электрическом поле вызывают новые ионы и таким образом образуется иона лавина которые мы </a:t>
            </a:r>
            <a:r>
              <a:rPr lang="ru-RU" dirty="0" err="1" smtClean="0"/>
              <a:t>видем</a:t>
            </a:r>
            <a:r>
              <a:rPr lang="ru-RU" dirty="0" smtClean="0"/>
              <a:t> как молнию  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600200"/>
            <a:ext cx="5472122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 Прохождение молнии сопровождается изменениями электрических и магнитных полей и радиоизлучением, </a:t>
            </a:r>
          </a:p>
          <a:p>
            <a:r>
              <a:rPr lang="ru-RU" dirty="0" smtClean="0"/>
              <a:t>Полёт из Калькутты в </a:t>
            </a:r>
            <a:r>
              <a:rPr lang="ru-RU" dirty="0" err="1" smtClean="0"/>
              <a:t>Мумбаи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Также на этой фотографии видно огни святого </a:t>
            </a:r>
            <a:r>
              <a:rPr lang="ru-RU" dirty="0" err="1" smtClean="0"/>
              <a:t>Эльма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Вероятность поражения молнией наземного объекта растет по мере увеличения его высоты и с увеличением электропроводности почвы на поверхности или на некоторой глубине (на этих факторах основано действие громоотвода).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Внутриоблачные</a:t>
            </a:r>
            <a:r>
              <a:rPr lang="ru-RU" b="1" dirty="0" smtClean="0"/>
              <a:t> молнии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2051" name="Picture 3" descr="C:\Documents and Settings\xXx.DOM-CF0C0EB39D5\Рабочий стол\Lightnings_sequence_2_animation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3550" y="2133600"/>
            <a:ext cx="3019425" cy="3367102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Молнии в верхней атмосфере</a:t>
            </a:r>
          </a:p>
          <a:p>
            <a:r>
              <a:rPr lang="ru-RU" dirty="0" smtClean="0"/>
              <a:t>В 1989 году был обнаружен особый вид молний — эльфы, молнии в верхней атмосфере. В 1995 году был открыт другой вид молний в верхней атмосфере — </a:t>
            </a:r>
            <a:r>
              <a:rPr lang="ru-RU" dirty="0" err="1" smtClean="0"/>
              <a:t>джеты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молнии\рр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714752"/>
            <a:ext cx="3143272" cy="250442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B prst="relaxedInset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Эльфы</a:t>
            </a:r>
            <a:r>
              <a:rPr lang="ru-RU" dirty="0" smtClean="0"/>
              <a:t> (англ. </a:t>
            </a:r>
            <a:r>
              <a:rPr lang="en-US" i="1" dirty="0" smtClean="0"/>
              <a:t>Elves; </a:t>
            </a:r>
            <a:r>
              <a:rPr lang="en-US" b="1" i="1" dirty="0" smtClean="0"/>
              <a:t>E</a:t>
            </a:r>
            <a:r>
              <a:rPr lang="en-US" i="1" dirty="0" smtClean="0"/>
              <a:t>missions of </a:t>
            </a:r>
            <a:r>
              <a:rPr lang="en-US" b="1" i="1" dirty="0" smtClean="0"/>
              <a:t>L</a:t>
            </a:r>
            <a:r>
              <a:rPr lang="en-US" i="1" dirty="0" smtClean="0"/>
              <a:t>ight and </a:t>
            </a:r>
            <a:r>
              <a:rPr lang="en-US" b="1" i="1" dirty="0" smtClean="0"/>
              <a:t>V</a:t>
            </a:r>
            <a:r>
              <a:rPr lang="en-US" i="1" dirty="0" smtClean="0"/>
              <a:t>ery Low Frequency Perturbations from </a:t>
            </a:r>
            <a:r>
              <a:rPr lang="en-US" b="1" i="1" dirty="0" smtClean="0"/>
              <a:t>E</a:t>
            </a:r>
            <a:r>
              <a:rPr lang="en-US" i="1" dirty="0" smtClean="0"/>
              <a:t>lectromagnetic Pulse </a:t>
            </a:r>
            <a:r>
              <a:rPr lang="en-US" b="1" i="1" dirty="0" smtClean="0"/>
              <a:t>S</a:t>
            </a:r>
            <a:r>
              <a:rPr lang="en-US" i="1" dirty="0" smtClean="0"/>
              <a:t>ources</a:t>
            </a:r>
            <a:r>
              <a:rPr lang="en-US" dirty="0" smtClean="0"/>
              <a:t>) </a:t>
            </a:r>
            <a:r>
              <a:rPr lang="ru-RU" dirty="0" smtClean="0"/>
              <a:t>представляют собой огромные, но слабосветящиеся вспышки-конусы диаметром около 400 км, которые появляются непосредственно из верхней части грозового облака. Высота эльфов может достигать 100 км, длительность вспышек — до 5 мс (в среднем 3 мс).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Эльфы</a:t>
            </a:r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Джеты</a:t>
            </a:r>
            <a:r>
              <a:rPr lang="ru-RU" dirty="0" smtClean="0"/>
              <a:t> представляют собой трубки-конусы синего цвета. Высота </a:t>
            </a:r>
            <a:r>
              <a:rPr lang="ru-RU" dirty="0" err="1" smtClean="0"/>
              <a:t>джетов</a:t>
            </a:r>
            <a:r>
              <a:rPr lang="ru-RU" dirty="0" smtClean="0"/>
              <a:t> может достигать 40-70 км (нижняя граница ионосферы), живут </a:t>
            </a:r>
            <a:r>
              <a:rPr lang="ru-RU" dirty="0" err="1" smtClean="0"/>
              <a:t>джеты</a:t>
            </a:r>
            <a:r>
              <a:rPr lang="ru-RU" dirty="0" smtClean="0"/>
              <a:t> относительно дольше эльфов.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Джеты</a:t>
            </a:r>
            <a:endParaRPr lang="ru-RU" dirty="0"/>
          </a:p>
        </p:txBody>
      </p:sp>
      <p:pic>
        <p:nvPicPr>
          <p:cNvPr id="6146" name="Picture 2" descr="E:\молнии\г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3643314"/>
            <a:ext cx="3714776" cy="247556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285</TotalTime>
  <Words>606</Words>
  <Application>Microsoft Office PowerPoint</Application>
  <PresentationFormat>Экран (4:3)</PresentationFormat>
  <Paragraphs>33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Молнии</vt:lpstr>
      <vt:lpstr>                       Молнии</vt:lpstr>
      <vt:lpstr>Физические свойства молнии </vt:lpstr>
      <vt:lpstr>Слайд 4</vt:lpstr>
      <vt:lpstr>Наземные молнии </vt:lpstr>
      <vt:lpstr>Внутриоблачные молнии </vt:lpstr>
      <vt:lpstr>Слайд 7</vt:lpstr>
      <vt:lpstr>Эльфы</vt:lpstr>
      <vt:lpstr>Джеты</vt:lpstr>
      <vt:lpstr>Спрайты</vt:lpstr>
      <vt:lpstr>Шаровая молния </vt:lpstr>
      <vt:lpstr>Слайд 12</vt:lpstr>
      <vt:lpstr>Случай из жизни Николая II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завуч2</cp:lastModifiedBy>
  <cp:revision>35</cp:revision>
  <dcterms:modified xsi:type="dcterms:W3CDTF">2012-02-17T07:52:08Z</dcterms:modified>
</cp:coreProperties>
</file>