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C048E2A5-5649-46A6-8779-63461FCD4F16}" type="datetimeFigureOut">
              <a:rPr lang="ru-RU" smtClean="0"/>
              <a:pPr/>
              <a:t>17.02.2012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28C51BFE-95BE-4DC9-8444-55A010DD08BB}"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048E2A5-5649-46A6-8779-63461FCD4F16}" type="datetimeFigureOut">
              <a:rPr lang="ru-RU" smtClean="0"/>
              <a:pPr/>
              <a:t>17.02.2012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51BFE-95BE-4DC9-8444-55A010DD08B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048E2A5-5649-46A6-8779-63461FCD4F16}" type="datetimeFigureOut">
              <a:rPr lang="ru-RU" smtClean="0"/>
              <a:pPr/>
              <a:t>17.02.2012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51BFE-95BE-4DC9-8444-55A010DD08B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048E2A5-5649-46A6-8779-63461FCD4F16}" type="datetimeFigureOut">
              <a:rPr lang="ru-RU" smtClean="0"/>
              <a:pPr/>
              <a:t>17.02.2012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51BFE-95BE-4DC9-8444-55A010DD08B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048E2A5-5649-46A6-8779-63461FCD4F16}" type="datetimeFigureOut">
              <a:rPr lang="ru-RU" smtClean="0"/>
              <a:pPr/>
              <a:t>17.02.2012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28C51BFE-95BE-4DC9-8444-55A010DD08B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048E2A5-5649-46A6-8779-63461FCD4F16}" type="datetimeFigureOut">
              <a:rPr lang="ru-RU" smtClean="0"/>
              <a:pPr/>
              <a:t>17.02.2012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C51BFE-95BE-4DC9-8444-55A010DD08B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048E2A5-5649-46A6-8779-63461FCD4F16}" type="datetimeFigureOut">
              <a:rPr lang="ru-RU" smtClean="0"/>
              <a:pPr/>
              <a:t>17.02.2012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C51BFE-95BE-4DC9-8444-55A010DD08B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048E2A5-5649-46A6-8779-63461FCD4F16}" type="datetimeFigureOut">
              <a:rPr lang="ru-RU" smtClean="0"/>
              <a:pPr/>
              <a:t>17.02.2012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C51BFE-95BE-4DC9-8444-55A010DD08B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048E2A5-5649-46A6-8779-63461FCD4F16}" type="datetimeFigureOut">
              <a:rPr lang="ru-RU" smtClean="0"/>
              <a:pPr/>
              <a:t>17.02.2012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C51BFE-95BE-4DC9-8444-55A010DD08B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048E2A5-5649-46A6-8779-63461FCD4F16}" type="datetimeFigureOut">
              <a:rPr lang="ru-RU" smtClean="0"/>
              <a:pPr/>
              <a:t>17.02.2012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C51BFE-95BE-4DC9-8444-55A010DD08B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048E2A5-5649-46A6-8779-63461FCD4F16}" type="datetimeFigureOut">
              <a:rPr lang="ru-RU" smtClean="0"/>
              <a:pPr/>
              <a:t>17.02.2012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C51BFE-95BE-4DC9-8444-55A010DD08B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048E2A5-5649-46A6-8779-63461FCD4F16}" type="datetimeFigureOut">
              <a:rPr lang="ru-RU" smtClean="0"/>
              <a:pPr/>
              <a:t>17.02.2012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8C51BFE-95BE-4DC9-8444-55A010DD08BB}"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ru.wikipedia.org/wiki/%CF%F0%FB%E6%EE%EA_%F1_%F8%E5%F1%F2%EE%EC" TargetMode="External"/><Relationship Id="rId2" Type="http://schemas.openxmlformats.org/officeDocument/2006/relationships/hyperlink" Target="http://ru.wikipedia.org/wiki/%D0%A4%D0%B8%D0%B1%D0%B5%D1%80%D0%B3%D0%BB%D0%B0%D1%81%D1%81"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Химия в спорте</a:t>
            </a:r>
            <a:endParaRPr lang="ru-RU" dirty="0"/>
          </a:p>
        </p:txBody>
      </p:sp>
      <p:sp>
        <p:nvSpPr>
          <p:cNvPr id="3" name="Подзаголовок 2"/>
          <p:cNvSpPr>
            <a:spLocks noGrp="1"/>
          </p:cNvSpPr>
          <p:nvPr>
            <p:ph type="subTitle" idx="1"/>
          </p:nvPr>
        </p:nvSpPr>
        <p:spPr>
          <a:xfrm>
            <a:off x="3131840" y="3331698"/>
            <a:ext cx="4640560" cy="1752600"/>
          </a:xfrm>
        </p:spPr>
        <p:txBody>
          <a:bodyPr/>
          <a:lstStyle/>
          <a:p>
            <a:r>
              <a:rPr lang="ru-RU" dirty="0" smtClean="0"/>
              <a:t>Работу выполнил </a:t>
            </a:r>
          </a:p>
          <a:p>
            <a:r>
              <a:rPr lang="ru-RU" dirty="0" smtClean="0"/>
              <a:t>ученик 11Б класса </a:t>
            </a:r>
          </a:p>
          <a:p>
            <a:r>
              <a:rPr lang="ru-RU" dirty="0" err="1" smtClean="0"/>
              <a:t>Локтаев</a:t>
            </a:r>
            <a:r>
              <a:rPr lang="ru-RU" dirty="0" smtClean="0"/>
              <a:t> Юрий</a:t>
            </a:r>
            <a:endParaRPr lang="ru-RU"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 велоспорте</a:t>
            </a:r>
            <a:endParaRPr lang="ru-RU" dirty="0"/>
          </a:p>
        </p:txBody>
      </p:sp>
      <p:sp>
        <p:nvSpPr>
          <p:cNvPr id="3" name="Содержимое 2"/>
          <p:cNvSpPr>
            <a:spLocks noGrp="1"/>
          </p:cNvSpPr>
          <p:nvPr>
            <p:ph idx="1"/>
          </p:nvPr>
        </p:nvSpPr>
        <p:spPr/>
        <p:txBody>
          <a:bodyPr/>
          <a:lstStyle/>
          <a:p>
            <a:r>
              <a:rPr lang="ru-RU" dirty="0" smtClean="0"/>
              <a:t>В велоспорте также используются химические добавки. Это смазки, полироли, смывки. </a:t>
            </a:r>
          </a:p>
          <a:p>
            <a:r>
              <a:rPr lang="ru-RU" dirty="0" smtClean="0"/>
              <a:t>Они помогают содержать велосипед в готовом состоянии к передвижению.</a:t>
            </a:r>
            <a:endParaRPr lang="ru-RU" dirty="0"/>
          </a:p>
        </p:txBody>
      </p:sp>
      <p:pic>
        <p:nvPicPr>
          <p:cNvPr id="33794" name="Picture 2" descr="http://www.velosklad.ru/i/models/big/2863.jpg"/>
          <p:cNvPicPr>
            <a:picLocks noChangeAspect="1" noChangeArrowheads="1"/>
          </p:cNvPicPr>
          <p:nvPr/>
        </p:nvPicPr>
        <p:blipFill>
          <a:blip r:embed="rId2" cstate="print"/>
          <a:srcRect/>
          <a:stretch>
            <a:fillRect/>
          </a:stretch>
        </p:blipFill>
        <p:spPr bwMode="auto">
          <a:xfrm>
            <a:off x="0" y="3448049"/>
            <a:ext cx="5715000" cy="3409951"/>
          </a:xfrm>
          <a:prstGeom prst="rect">
            <a:avLst/>
          </a:prstGeom>
          <a:noFill/>
        </p:spPr>
      </p:pic>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smtClean="0"/>
              <a:t>Прыжки с шестом</a:t>
            </a:r>
            <a:br>
              <a:rPr lang="ru-RU" b="0" dirty="0" smtClean="0"/>
            </a:br>
            <a:endParaRPr lang="ru-RU" dirty="0"/>
          </a:p>
        </p:txBody>
      </p:sp>
      <p:sp>
        <p:nvSpPr>
          <p:cNvPr id="3" name="Содержимое 2"/>
          <p:cNvSpPr>
            <a:spLocks noGrp="1"/>
          </p:cNvSpPr>
          <p:nvPr>
            <p:ph idx="1"/>
          </p:nvPr>
        </p:nvSpPr>
        <p:spPr/>
        <p:txBody>
          <a:bodyPr>
            <a:normAutofit lnSpcReduction="10000"/>
          </a:bodyPr>
          <a:lstStyle/>
          <a:p>
            <a:r>
              <a:rPr lang="ru-RU" dirty="0" smtClean="0"/>
              <a:t>На Олимпийских играх в Риме (1960) были представлены первые образцы пластиковых шестов, которые произвели революцию в этой дисциплине. За 34 года мировой рекорд вырос с 4.80 до 6.14 м. </a:t>
            </a:r>
            <a:r>
              <a:rPr lang="ru-RU" dirty="0" err="1" smtClean="0">
                <a:hlinkClick r:id="rId2" tooltip="Фибергласс"/>
              </a:rPr>
              <a:t>Фиберглассовые</a:t>
            </a:r>
            <a:r>
              <a:rPr lang="ru-RU" dirty="0" smtClean="0"/>
              <a:t> шесты способны сгибаться, накапливая кинетическую энергию спортсмена так, что стрелка прогиба достигает 100—130 см у пятиметрового шеста. Затем шест распрямляется, выбрасывая прыгуна к планке. Это потребовало полностью переработать технику прыжка и повысило требования к скоростной и физической подготовке атлетов</a:t>
            </a:r>
            <a:r>
              <a:rPr lang="ru-RU" baseline="30000" dirty="0" smtClean="0">
                <a:hlinkClick r:id="rId3"/>
              </a:rPr>
              <a:t>[2]</a:t>
            </a:r>
            <a:r>
              <a:rPr lang="ru-RU" dirty="0" smtClean="0"/>
              <a:t>.</a:t>
            </a:r>
            <a:endParaRPr lang="ru-RU" dirty="0"/>
          </a:p>
        </p:txBody>
      </p:sp>
      <p:pic>
        <p:nvPicPr>
          <p:cNvPr id="1026" name="Picture 2" descr="Картинка 18 из 5597"/>
          <p:cNvPicPr>
            <a:picLocks noChangeAspect="1" noChangeArrowheads="1"/>
          </p:cNvPicPr>
          <p:nvPr/>
        </p:nvPicPr>
        <p:blipFill>
          <a:blip r:embed="rId4" cstate="print"/>
          <a:srcRect/>
          <a:stretch>
            <a:fillRect/>
          </a:stretch>
        </p:blipFill>
        <p:spPr bwMode="auto">
          <a:xfrm rot="20648517">
            <a:off x="1785918" y="1500174"/>
            <a:ext cx="5810250" cy="4524375"/>
          </a:xfrm>
          <a:prstGeom prst="rect">
            <a:avLst/>
          </a:prstGeom>
          <a:noFill/>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Современный шест для прыжков представляет собой высокотехнологичный спортивный снаряд, изготовленный из композитных материалов.</a:t>
            </a:r>
            <a:endParaRPr lang="ru-RU" dirty="0"/>
          </a:p>
        </p:txBody>
      </p:sp>
      <p:pic>
        <p:nvPicPr>
          <p:cNvPr id="23554" name="Picture 2" descr="Файл:Pole Vault Sequence 3.jpg"/>
          <p:cNvPicPr>
            <a:picLocks noChangeAspect="1" noChangeArrowheads="1"/>
          </p:cNvPicPr>
          <p:nvPr/>
        </p:nvPicPr>
        <p:blipFill>
          <a:blip r:embed="rId2" cstate="print"/>
          <a:srcRect/>
          <a:stretch>
            <a:fillRect/>
          </a:stretch>
        </p:blipFill>
        <p:spPr bwMode="auto">
          <a:xfrm>
            <a:off x="5000628" y="1143000"/>
            <a:ext cx="4286250" cy="5715000"/>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down)">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r>
              <a:rPr lang="ru-RU" dirty="0" smtClean="0"/>
              <a:t>Для создания композиции используются самые разные армирующие наполнители и матрицы. Это — </a:t>
            </a:r>
            <a:r>
              <a:rPr lang="ru-RU" dirty="0" err="1" smtClean="0"/>
              <a:t>гетинакс</a:t>
            </a:r>
            <a:r>
              <a:rPr lang="ru-RU" dirty="0" smtClean="0"/>
              <a:t> и текстолит (слоистые пластики из бумаги или ткани, склеенной термореактивным клеем), стекло- и графитопласт (ткань или намотанное волокно из стекла или графита, пропитанные эпоксидными клеями), фанера… Есть материалы, в которых тонкое волокно из высокопрочных сплавов залито алюминиевой массой. Булат — один из древнейших композиционных материалов. В нем тончайшие слои (иногда нити) высокоуглеродистой стали «склеены» мягким </a:t>
            </a:r>
            <a:r>
              <a:rPr lang="ru-RU" dirty="0" err="1" smtClean="0"/>
              <a:t>низкоуглеродным</a:t>
            </a:r>
            <a:r>
              <a:rPr lang="ru-RU" dirty="0" smtClean="0"/>
              <a:t> железом.</a:t>
            </a:r>
            <a:endParaRPr lang="ru-RU" dirty="0"/>
          </a:p>
        </p:txBody>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Обычная </a:t>
            </a:r>
            <a:r>
              <a:rPr lang="ru-RU" dirty="0" err="1" smtClean="0"/>
              <a:t>клеенная</a:t>
            </a:r>
            <a:r>
              <a:rPr lang="ru-RU" dirty="0" smtClean="0"/>
              <a:t> фанера является широко распространённым композиционным материалом</a:t>
            </a:r>
            <a:endParaRPr lang="ru-RU" dirty="0"/>
          </a:p>
        </p:txBody>
      </p:sp>
      <p:pic>
        <p:nvPicPr>
          <p:cNvPr id="24578" name="Picture 2" descr="Файл:Plywood.jpg"/>
          <p:cNvPicPr>
            <a:picLocks noChangeAspect="1" noChangeArrowheads="1"/>
          </p:cNvPicPr>
          <p:nvPr/>
        </p:nvPicPr>
        <p:blipFill>
          <a:blip r:embed="rId2" cstate="print"/>
          <a:srcRect/>
          <a:stretch>
            <a:fillRect/>
          </a:stretch>
        </p:blipFill>
        <p:spPr bwMode="auto">
          <a:xfrm>
            <a:off x="3071802" y="2500306"/>
            <a:ext cx="5333984" cy="3993821"/>
          </a:xfrm>
          <a:prstGeom prst="rect">
            <a:avLst/>
          </a:prstGeom>
          <a:noFill/>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Учитель\Рабочий стол\НПК\IMG_3051.jpg"/>
          <p:cNvPicPr>
            <a:picLocks noChangeAspect="1" noChangeArrowheads="1"/>
          </p:cNvPicPr>
          <p:nvPr/>
        </p:nvPicPr>
        <p:blipFill>
          <a:blip r:embed="rId2" cstate="print"/>
          <a:srcRect/>
          <a:stretch>
            <a:fillRect/>
          </a:stretch>
        </p:blipFill>
        <p:spPr bwMode="auto">
          <a:xfrm>
            <a:off x="323528" y="332656"/>
            <a:ext cx="7644341" cy="573325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Химия в Лыжном спорте</a:t>
            </a:r>
            <a:endParaRPr lang="ru-RU" dirty="0"/>
          </a:p>
        </p:txBody>
      </p:sp>
      <p:sp>
        <p:nvSpPr>
          <p:cNvPr id="3" name="Содержимое 2"/>
          <p:cNvSpPr>
            <a:spLocks noGrp="1"/>
          </p:cNvSpPr>
          <p:nvPr>
            <p:ph idx="1"/>
          </p:nvPr>
        </p:nvSpPr>
        <p:spPr/>
        <p:txBody>
          <a:bodyPr/>
          <a:lstStyle/>
          <a:p>
            <a:r>
              <a:rPr lang="ru-RU" dirty="0" err="1" smtClean="0"/>
              <a:t>Лы́жные</a:t>
            </a:r>
            <a:r>
              <a:rPr lang="ru-RU" dirty="0" smtClean="0"/>
              <a:t> </a:t>
            </a:r>
            <a:r>
              <a:rPr lang="ru-RU" dirty="0" err="1" smtClean="0"/>
              <a:t>ма́зи</a:t>
            </a:r>
            <a:r>
              <a:rPr lang="ru-RU" dirty="0" smtClean="0"/>
              <a:t> — группа химических веществ, используемых для улучшения скольжения лыж по снегу, либо для уменьшения отдачи (то есть нежелательного проскальзывания лыж назад). При передвижении на лыжах используется их способность скользить по снегу. Естественно, попытки улучшить скольжение не прекращаются до сих пор.</a:t>
            </a:r>
            <a:endParaRPr lang="ru-RU" dirty="0"/>
          </a:p>
        </p:txBody>
      </p:sp>
      <p:pic>
        <p:nvPicPr>
          <p:cNvPr id="2050" name="Picture 2" descr="Картинка 11 из 203253"/>
          <p:cNvPicPr>
            <a:picLocks noChangeAspect="1" noChangeArrowheads="1"/>
          </p:cNvPicPr>
          <p:nvPr/>
        </p:nvPicPr>
        <p:blipFill>
          <a:blip r:embed="rId2" cstate="print"/>
          <a:srcRect/>
          <a:stretch>
            <a:fillRect/>
          </a:stretch>
        </p:blipFill>
        <p:spPr bwMode="auto">
          <a:xfrm rot="1496105">
            <a:off x="3643306" y="2143116"/>
            <a:ext cx="4196982" cy="335758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В основном это парафины (наносимые на скользящую поверхность лыжи тонким слоем при помощи специального утюга), а в профессиональном спорте используются еще и фтористые ускорители (порошковые или спрессованные),эмульсии, пасты, </a:t>
            </a:r>
            <a:r>
              <a:rPr lang="ru-RU" dirty="0" err="1" smtClean="0"/>
              <a:t>спреи</a:t>
            </a:r>
            <a:r>
              <a:rPr lang="ru-RU" dirty="0" smtClean="0"/>
              <a:t>, гели.</a:t>
            </a:r>
            <a:endParaRPr lang="ru-RU" dirty="0"/>
          </a:p>
        </p:txBody>
      </p:sp>
      <p:pic>
        <p:nvPicPr>
          <p:cNvPr id="1026" name="Picture 2" descr="Картинка 30 из 203253"/>
          <p:cNvPicPr>
            <a:picLocks noChangeAspect="1" noChangeArrowheads="1"/>
          </p:cNvPicPr>
          <p:nvPr/>
        </p:nvPicPr>
        <p:blipFill>
          <a:blip r:embed="rId2" cstate="print"/>
          <a:srcRect/>
          <a:stretch>
            <a:fillRect/>
          </a:stretch>
        </p:blipFill>
        <p:spPr bwMode="auto">
          <a:xfrm rot="317556">
            <a:off x="3061870" y="3468476"/>
            <a:ext cx="4095747" cy="3071810"/>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Химия в бодибилдинге</a:t>
            </a:r>
            <a:endParaRPr lang="ru-RU" dirty="0"/>
          </a:p>
        </p:txBody>
      </p:sp>
      <p:sp>
        <p:nvSpPr>
          <p:cNvPr id="3" name="Содержимое 2"/>
          <p:cNvSpPr>
            <a:spLocks noGrp="1"/>
          </p:cNvSpPr>
          <p:nvPr>
            <p:ph idx="1"/>
          </p:nvPr>
        </p:nvSpPr>
        <p:spPr/>
        <p:txBody>
          <a:bodyPr>
            <a:normAutofit fontScale="92500" lnSpcReduction="10000"/>
          </a:bodyPr>
          <a:lstStyle/>
          <a:p>
            <a:r>
              <a:rPr lang="ru-RU" b="1" dirty="0" smtClean="0">
                <a:solidFill>
                  <a:schemeClr val="tx1">
                    <a:lumMod val="95000"/>
                  </a:schemeClr>
                </a:solidFill>
              </a:rPr>
              <a:t>Стероиды</a:t>
            </a:r>
            <a:r>
              <a:rPr lang="ru-RU" dirty="0" smtClean="0">
                <a:solidFill>
                  <a:schemeClr val="tx1">
                    <a:lumMod val="95000"/>
                  </a:schemeClr>
                </a:solidFill>
              </a:rPr>
              <a:t> — вещества животного или реже растительного происхождения, обладающие высокой биологической активностью. Стероиды образуются в природе из </a:t>
            </a:r>
            <a:r>
              <a:rPr lang="ru-RU" dirty="0" err="1" smtClean="0">
                <a:solidFill>
                  <a:schemeClr val="tx1">
                    <a:lumMod val="95000"/>
                  </a:schemeClr>
                </a:solidFill>
              </a:rPr>
              <a:t>изопреноидных</a:t>
            </a:r>
            <a:r>
              <a:rPr lang="ru-RU" dirty="0" smtClean="0">
                <a:solidFill>
                  <a:schemeClr val="tx1">
                    <a:lumMod val="95000"/>
                  </a:schemeClr>
                </a:solidFill>
              </a:rPr>
              <a:t> предшественников. Особенностью строения стероидов является наличие конденсированной тетрациклической системы </a:t>
            </a:r>
            <a:r>
              <a:rPr lang="ru-RU" u="sng" dirty="0" err="1" smtClean="0">
                <a:solidFill>
                  <a:schemeClr val="tx1">
                    <a:lumMod val="95000"/>
                  </a:schemeClr>
                </a:solidFill>
              </a:rPr>
              <a:t>гонана</a:t>
            </a:r>
            <a:r>
              <a:rPr lang="ru-RU" dirty="0" smtClean="0">
                <a:solidFill>
                  <a:schemeClr val="tx1">
                    <a:lumMod val="95000"/>
                  </a:schemeClr>
                </a:solidFill>
              </a:rPr>
              <a:t> (прежнее название — </a:t>
            </a:r>
            <a:r>
              <a:rPr lang="ru-RU" dirty="0" err="1" smtClean="0">
                <a:solidFill>
                  <a:schemeClr val="tx1">
                    <a:lumMod val="95000"/>
                  </a:schemeClr>
                </a:solidFill>
              </a:rPr>
              <a:t>стеран</a:t>
            </a:r>
            <a:r>
              <a:rPr lang="ru-RU" dirty="0" smtClean="0">
                <a:solidFill>
                  <a:schemeClr val="tx1">
                    <a:lumMod val="95000"/>
                  </a:schemeClr>
                </a:solidFill>
              </a:rPr>
              <a:t>). Ядро </a:t>
            </a:r>
            <a:r>
              <a:rPr lang="ru-RU" dirty="0" err="1" smtClean="0">
                <a:solidFill>
                  <a:schemeClr val="tx1">
                    <a:lumMod val="95000"/>
                  </a:schemeClr>
                </a:solidFill>
              </a:rPr>
              <a:t>гонана</a:t>
            </a:r>
            <a:r>
              <a:rPr lang="ru-RU" dirty="0" smtClean="0">
                <a:solidFill>
                  <a:schemeClr val="tx1">
                    <a:lumMod val="95000"/>
                  </a:schemeClr>
                </a:solidFill>
              </a:rPr>
              <a:t> в стероидах может быть насыщенным или частично ненасыщенным, содержать алкильные и некоторые функциональные группы — гидроксильные, карбонильные или карбоксильную.</a:t>
            </a:r>
            <a:endParaRPr lang="ru-RU" dirty="0">
              <a:solidFill>
                <a:schemeClr val="tx1">
                  <a:lumMod val="95000"/>
                </a:schemeClr>
              </a:solidFill>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endParaRPr lang="ru-RU" dirty="0"/>
          </a:p>
        </p:txBody>
      </p:sp>
      <p:pic>
        <p:nvPicPr>
          <p:cNvPr id="28674" name="Picture 2" descr="http://www.bodybuild.ru/img/steroidy-smert-v-rassrochku-1273.jpg"/>
          <p:cNvPicPr>
            <a:picLocks noChangeAspect="1" noChangeArrowheads="1"/>
          </p:cNvPicPr>
          <p:nvPr/>
        </p:nvPicPr>
        <p:blipFill>
          <a:blip r:embed="rId2" cstate="print"/>
          <a:srcRect/>
          <a:stretch>
            <a:fillRect/>
          </a:stretch>
        </p:blipFill>
        <p:spPr bwMode="auto">
          <a:xfrm>
            <a:off x="500034" y="1571612"/>
            <a:ext cx="2667000" cy="2667000"/>
          </a:xfrm>
          <a:prstGeom prst="rect">
            <a:avLst/>
          </a:prstGeom>
          <a:noFill/>
        </p:spPr>
      </p:pic>
      <p:pic>
        <p:nvPicPr>
          <p:cNvPr id="28676" name="Picture 4" descr="Картинка 14 из 65285"/>
          <p:cNvPicPr>
            <a:picLocks noChangeAspect="1" noChangeArrowheads="1"/>
          </p:cNvPicPr>
          <p:nvPr/>
        </p:nvPicPr>
        <p:blipFill>
          <a:blip r:embed="rId3" cstate="print"/>
          <a:srcRect/>
          <a:stretch>
            <a:fillRect/>
          </a:stretch>
        </p:blipFill>
        <p:spPr bwMode="auto">
          <a:xfrm>
            <a:off x="4786314" y="1571612"/>
            <a:ext cx="3905250" cy="3810000"/>
          </a:xfrm>
          <a:prstGeom prst="rect">
            <a:avLst/>
          </a:prstGeom>
          <a:noFill/>
        </p:spPr>
      </p:pic>
      <p:pic>
        <p:nvPicPr>
          <p:cNvPr id="28682" name="Picture 10" descr="Картинка 97 из 65285"/>
          <p:cNvPicPr>
            <a:picLocks noChangeAspect="1" noChangeArrowheads="1"/>
          </p:cNvPicPr>
          <p:nvPr/>
        </p:nvPicPr>
        <p:blipFill>
          <a:blip r:embed="rId4" cstate="print"/>
          <a:srcRect/>
          <a:stretch>
            <a:fillRect/>
          </a:stretch>
        </p:blipFill>
        <p:spPr bwMode="auto">
          <a:xfrm>
            <a:off x="2214546" y="857232"/>
            <a:ext cx="2979125" cy="521016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8676"/>
                                        </p:tgtEl>
                                        <p:attrNameLst>
                                          <p:attrName>style.visibility</p:attrName>
                                        </p:attrNameLst>
                                      </p:cBhvr>
                                      <p:to>
                                        <p:strVal val="visible"/>
                                      </p:to>
                                    </p:set>
                                    <p:animEffect transition="in" filter="wipe(down)">
                                      <p:cBhvr>
                                        <p:cTn id="13" dur="500"/>
                                        <p:tgtEl>
                                          <p:spTgt spid="2867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8682"/>
                                        </p:tgtEl>
                                        <p:attrNameLst>
                                          <p:attrName>style.visibility</p:attrName>
                                        </p:attrNameLst>
                                      </p:cBhvr>
                                      <p:to>
                                        <p:strVal val="visible"/>
                                      </p:to>
                                    </p:set>
                                    <p:animEffect transition="in" filter="wipe(down)">
                                      <p:cBhvr>
                                        <p:cTn id="18"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30722" name="Picture 2" descr="http://immunar.ru/uploads/2011/03/184.jpg"/>
          <p:cNvPicPr>
            <a:picLocks noChangeAspect="1" noChangeArrowheads="1"/>
          </p:cNvPicPr>
          <p:nvPr/>
        </p:nvPicPr>
        <p:blipFill>
          <a:blip r:embed="rId2" cstate="print"/>
          <a:srcRect/>
          <a:stretch>
            <a:fillRect/>
          </a:stretch>
        </p:blipFill>
        <p:spPr bwMode="auto">
          <a:xfrm>
            <a:off x="500034" y="1285860"/>
            <a:ext cx="4838700" cy="3810000"/>
          </a:xfrm>
          <a:prstGeom prst="rect">
            <a:avLst/>
          </a:prstGeom>
          <a:noFill/>
        </p:spPr>
      </p:pic>
      <p:pic>
        <p:nvPicPr>
          <p:cNvPr id="30724" name="Picture 4" descr="http://www.istmira.com/uploads/posts/2011-08/1313467475_image51712781.jpg"/>
          <p:cNvPicPr>
            <a:picLocks noChangeAspect="1" noChangeArrowheads="1"/>
          </p:cNvPicPr>
          <p:nvPr/>
        </p:nvPicPr>
        <p:blipFill>
          <a:blip r:embed="rId3" cstate="print"/>
          <a:srcRect/>
          <a:stretch>
            <a:fillRect/>
          </a:stretch>
        </p:blipFill>
        <p:spPr bwMode="auto">
          <a:xfrm>
            <a:off x="4929190" y="1357298"/>
            <a:ext cx="3838575" cy="4895850"/>
          </a:xfrm>
          <a:prstGeom prst="rect">
            <a:avLst/>
          </a:prstGeom>
          <a:noFill/>
        </p:spPr>
      </p:pic>
      <p:pic>
        <p:nvPicPr>
          <p:cNvPr id="30726" name="Picture 6" descr="Картинка 7 из 6585"/>
          <p:cNvPicPr>
            <a:picLocks noChangeAspect="1" noChangeArrowheads="1"/>
          </p:cNvPicPr>
          <p:nvPr/>
        </p:nvPicPr>
        <p:blipFill>
          <a:blip r:embed="rId4" cstate="print"/>
          <a:srcRect/>
          <a:stretch>
            <a:fillRect/>
          </a:stretch>
        </p:blipFill>
        <p:spPr bwMode="auto">
          <a:xfrm>
            <a:off x="714348" y="3786190"/>
            <a:ext cx="4076700" cy="2895601"/>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0724"/>
                                        </p:tgtEl>
                                        <p:attrNameLst>
                                          <p:attrName>style.visibility</p:attrName>
                                        </p:attrNameLst>
                                      </p:cBhvr>
                                      <p:to>
                                        <p:strVal val="visible"/>
                                      </p:to>
                                    </p:set>
                                    <p:animEffect transition="in" filter="wipe(down)">
                                      <p:cBhvr>
                                        <p:cTn id="13" dur="500"/>
                                        <p:tgtEl>
                                          <p:spTgt spid="307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726"/>
                                        </p:tgtEl>
                                        <p:attrNameLst>
                                          <p:attrName>style.visibility</p:attrName>
                                        </p:attrNameLst>
                                      </p:cBhvr>
                                      <p:to>
                                        <p:strVal val="visible"/>
                                      </p:to>
                                    </p:set>
                                    <p:animEffect transition="in" filter="fade">
                                      <p:cBhvr>
                                        <p:cTn id="18" dur="20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Спортивная одежда </a:t>
            </a:r>
            <a:endParaRPr lang="ru-RU" dirty="0"/>
          </a:p>
        </p:txBody>
      </p:sp>
      <p:sp>
        <p:nvSpPr>
          <p:cNvPr id="3" name="Содержимое 2"/>
          <p:cNvSpPr>
            <a:spLocks noGrp="1"/>
          </p:cNvSpPr>
          <p:nvPr>
            <p:ph idx="1"/>
          </p:nvPr>
        </p:nvSpPr>
        <p:spPr/>
        <p:txBody>
          <a:bodyPr/>
          <a:lstStyle/>
          <a:p>
            <a:r>
              <a:rPr lang="ru-RU" dirty="0" err="1" smtClean="0"/>
              <a:t>Термобелье</a:t>
            </a:r>
            <a:r>
              <a:rPr lang="ru-RU" dirty="0" smtClean="0"/>
              <a:t> - Обязательная экипировка спортсменов для сохранения тепла в теле, в основном применяются в зимних видах спорта</a:t>
            </a:r>
          </a:p>
          <a:p>
            <a:pPr>
              <a:buNone/>
            </a:pPr>
            <a:r>
              <a:rPr lang="ru-RU" dirty="0" smtClean="0"/>
              <a:t>(лыжном,  конькобежном, и т.п.). Но так же и в беговом виде спорта, борцы используют </a:t>
            </a:r>
            <a:r>
              <a:rPr lang="ru-RU" dirty="0" err="1" smtClean="0"/>
              <a:t>термобелье</a:t>
            </a:r>
            <a:r>
              <a:rPr lang="ru-RU" dirty="0" smtClean="0"/>
              <a:t> для потери веса. </a:t>
            </a:r>
          </a:p>
          <a:p>
            <a:pPr>
              <a:buNone/>
            </a:pPr>
            <a:endParaRPr lang="ru-RU"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Состав</a:t>
            </a:r>
            <a:endParaRPr lang="ru-RU" dirty="0"/>
          </a:p>
        </p:txBody>
      </p:sp>
      <p:sp>
        <p:nvSpPr>
          <p:cNvPr id="3" name="Содержимое 2"/>
          <p:cNvSpPr>
            <a:spLocks noGrp="1"/>
          </p:cNvSpPr>
          <p:nvPr>
            <p:ph idx="1"/>
          </p:nvPr>
        </p:nvSpPr>
        <p:spPr/>
        <p:txBody>
          <a:bodyPr/>
          <a:lstStyle/>
          <a:p>
            <a:r>
              <a:rPr lang="ru-RU" dirty="0" err="1" smtClean="0"/>
              <a:t>Термобелье</a:t>
            </a:r>
            <a:r>
              <a:rPr lang="ru-RU" dirty="0" smtClean="0"/>
              <a:t> состоит из: хлопка, шёлка, шерсти, Акрил, Нейлон, Полипропилен, Полиэстер и </a:t>
            </a:r>
            <a:r>
              <a:rPr lang="ru-RU" dirty="0" err="1" smtClean="0"/>
              <a:t>т.д</a:t>
            </a:r>
            <a:endParaRPr lang="ru-RU" dirty="0"/>
          </a:p>
        </p:txBody>
      </p:sp>
      <p:pic>
        <p:nvPicPr>
          <p:cNvPr id="31746" name="Picture 2" descr="Картинка 1 из 21554"/>
          <p:cNvPicPr>
            <a:picLocks noChangeAspect="1" noChangeArrowheads="1"/>
          </p:cNvPicPr>
          <p:nvPr/>
        </p:nvPicPr>
        <p:blipFill>
          <a:blip r:embed="rId2" cstate="print"/>
          <a:srcRect/>
          <a:stretch>
            <a:fillRect/>
          </a:stretch>
        </p:blipFill>
        <p:spPr bwMode="auto">
          <a:xfrm>
            <a:off x="142844" y="2571744"/>
            <a:ext cx="4305300" cy="3867150"/>
          </a:xfrm>
          <a:prstGeom prst="rect">
            <a:avLst/>
          </a:prstGeom>
          <a:noFill/>
        </p:spPr>
      </p:pic>
      <p:pic>
        <p:nvPicPr>
          <p:cNvPr id="31748" name="Picture 4" descr="Картинка 3 из 21554"/>
          <p:cNvPicPr>
            <a:picLocks noChangeAspect="1" noChangeArrowheads="1"/>
          </p:cNvPicPr>
          <p:nvPr/>
        </p:nvPicPr>
        <p:blipFill>
          <a:blip r:embed="rId3" cstate="print"/>
          <a:srcRect/>
          <a:stretch>
            <a:fillRect/>
          </a:stretch>
        </p:blipFill>
        <p:spPr bwMode="auto">
          <a:xfrm>
            <a:off x="4357686" y="2571744"/>
            <a:ext cx="4628623" cy="3857652"/>
          </a:xfrm>
          <a:prstGeom prst="rect">
            <a:avLst/>
          </a:prstGeom>
          <a:noFill/>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137</TotalTime>
  <Words>174</Words>
  <Application>Microsoft Office PowerPoint</Application>
  <PresentationFormat>Экран (4:3)</PresentationFormat>
  <Paragraphs>22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Химия в спорте</vt:lpstr>
      <vt:lpstr>Слайд 2</vt:lpstr>
      <vt:lpstr>Химия в Лыжном спорте</vt:lpstr>
      <vt:lpstr>Слайд 4</vt:lpstr>
      <vt:lpstr>Химия в бодибилдинге</vt:lpstr>
      <vt:lpstr>Слайд 6</vt:lpstr>
      <vt:lpstr>Слайд 7</vt:lpstr>
      <vt:lpstr>Спортивная одежда </vt:lpstr>
      <vt:lpstr>Состав</vt:lpstr>
      <vt:lpstr>В велоспорте</vt:lpstr>
      <vt:lpstr>Прыжки с шестом </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Химия в спорте</dc:title>
  <dc:creator>Юра</dc:creator>
  <cp:lastModifiedBy>завуч2</cp:lastModifiedBy>
  <cp:revision>16</cp:revision>
  <dcterms:created xsi:type="dcterms:W3CDTF">2012-02-03T18:09:36Z</dcterms:created>
  <dcterms:modified xsi:type="dcterms:W3CDTF">2012-02-17T07:41:44Z</dcterms:modified>
</cp:coreProperties>
</file>